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00"/>
  </p:notesMasterIdLst>
  <p:handoutMasterIdLst>
    <p:handoutMasterId r:id="rId101"/>
  </p:handoutMasterIdLst>
  <p:sldIdLst>
    <p:sldId id="373" r:id="rId5"/>
    <p:sldId id="272" r:id="rId6"/>
    <p:sldId id="273" r:id="rId7"/>
    <p:sldId id="324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7" r:id="rId20"/>
    <p:sldId id="285" r:id="rId21"/>
    <p:sldId id="286" r:id="rId22"/>
    <p:sldId id="288" r:id="rId23"/>
    <p:sldId id="325" r:id="rId24"/>
    <p:sldId id="326" r:id="rId25"/>
    <p:sldId id="289" r:id="rId26"/>
    <p:sldId id="290" r:id="rId27"/>
    <p:sldId id="291" r:id="rId28"/>
    <p:sldId id="321" r:id="rId29"/>
    <p:sldId id="294" r:id="rId30"/>
    <p:sldId id="292" r:id="rId31"/>
    <p:sldId id="293" r:id="rId32"/>
    <p:sldId id="295" r:id="rId33"/>
    <p:sldId id="327" r:id="rId34"/>
    <p:sldId id="329" r:id="rId35"/>
    <p:sldId id="328" r:id="rId36"/>
    <p:sldId id="320" r:id="rId37"/>
    <p:sldId id="296" r:id="rId38"/>
    <p:sldId id="322" r:id="rId39"/>
    <p:sldId id="297" r:id="rId40"/>
    <p:sldId id="299" r:id="rId41"/>
    <p:sldId id="300" r:id="rId42"/>
    <p:sldId id="301" r:id="rId43"/>
    <p:sldId id="302" r:id="rId44"/>
    <p:sldId id="304" r:id="rId45"/>
    <p:sldId id="305" r:id="rId46"/>
    <p:sldId id="306" r:id="rId47"/>
    <p:sldId id="330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70" r:id="rId94"/>
    <p:sldId id="371" r:id="rId95"/>
    <p:sldId id="372" r:id="rId96"/>
    <p:sldId id="317" r:id="rId97"/>
    <p:sldId id="316" r:id="rId98"/>
    <p:sldId id="318" r:id="rId9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43" autoAdjust="0"/>
  </p:normalViewPr>
  <p:slideViewPr>
    <p:cSldViewPr snapToGrid="0" showGuides="1">
      <p:cViewPr varScale="1">
        <p:scale>
          <a:sx n="83" d="100"/>
          <a:sy n="83" d="100"/>
        </p:scale>
        <p:origin x="68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19.12.2019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19.12.2019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AAF71-7088-4082-A4B5-5D2286FF71AE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5DDED-C00D-420D-BCCC-88709E63D747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DCCF59-F12C-4B22-A0B5-0569E7EBF814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0B887-75E0-4C5B-AF37-E33049182621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79668-2161-488D-96B8-6A859D0F15B4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39C50-7762-4792-95E1-E7874CF6E4AE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01220-6B3C-4719-8281-16AA8BA3EF64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7245F-B3C7-4358-926A-1EE496656B67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0A9D0-FD05-4374-8990-9A13D81CB546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70C57-C6EC-43E3-AE3A-40D83CDB2BD6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24B01-8CDF-43F1-A896-03E2F79CCBAE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19.12.2019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iz360.ru/materials/dyshite-glubzhe-kak-zarabotat-na-trenirovkakh-s-instruktorom-na-svezhem-vozdukhe/?sphrase_id=92524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ends.google.ru/trends/?geo=RU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ordstat.yandex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znatoki/" TargetMode="External"/><Relationship Id="rId5" Type="http://schemas.openxmlformats.org/officeDocument/2006/relationships/hyperlink" Target="https://ask.fm/" TargetMode="External"/><Relationship Id="rId4" Type="http://schemas.openxmlformats.org/officeDocument/2006/relationships/hyperlink" Target="https://otvet.mail.ru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texterra.ru/blog/40-veshchey-vazhnykh-dlya-kontent-marketinga.htm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z360.ru/materials/biznes-v-dekrete-kak-zarabotat-na-kosmetike-iz-morskikh-ogurtsov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ТОП-5 инструментов для развития бизнеса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Маркетинг и интернет-продвижение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146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accent1"/>
                </a:solidFill>
              </a:rPr>
              <a:t>1. </a:t>
            </a:r>
            <a:r>
              <a:rPr lang="ru-RU" dirty="0">
                <a:solidFill>
                  <a:schemeClr val="accent1"/>
                </a:solidFill>
              </a:rPr>
              <a:t>Кто он, мой клиент? Исследование целевой </a:t>
            </a:r>
            <a:r>
              <a:rPr lang="ru-RU" dirty="0" smtClean="0">
                <a:solidFill>
                  <a:schemeClr val="accent1"/>
                </a:solidFill>
              </a:rPr>
              <a:t>аудитории и оценка спроса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61" y="1"/>
            <a:ext cx="13058127" cy="70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615" y="365125"/>
            <a:ext cx="993267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Зачем?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«Увидеть» своего клиента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Спроектировать с нуля или «допилить» свой продукт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Предложить сервис</a:t>
            </a:r>
            <a:r>
              <a:rPr lang="en-US" dirty="0" smtClean="0"/>
              <a:t>/</a:t>
            </a:r>
            <a:r>
              <a:rPr lang="ru-RU" dirty="0" smtClean="0"/>
              <a:t>обслуживание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Обнаружить клиентов, которых раньше упускали из вида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Расширить ассортимент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Точно настраивать рекламу (контекст, </a:t>
            </a:r>
            <a:r>
              <a:rPr lang="ru-RU" dirty="0" err="1" smtClean="0"/>
              <a:t>таргет</a:t>
            </a:r>
            <a:r>
              <a:rPr lang="ru-RU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Создавать запоминающиеся рекламные креативы (правильно ставить техническое задание для рекламщиков)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Создавать контент, который будет интересен и полезен целевой аудитории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Выбрать каналы продвижения, в том числе рекламные каналы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Выявить триггеры для покупки и задействовать их в процессе покупки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6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24100" y="257220"/>
            <a:ext cx="902335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Что нужно знать о целевой аудитории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Место жительства</a:t>
            </a:r>
            <a:r>
              <a:rPr lang="en-US" dirty="0" smtClean="0"/>
              <a:t>/</a:t>
            </a:r>
            <a:r>
              <a:rPr lang="ru-RU" dirty="0" smtClean="0"/>
              <a:t>регион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09" y="2972065"/>
            <a:ext cx="2792632" cy="321759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Социально-демографические характеристики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1" y="3075491"/>
            <a:ext cx="2810435" cy="253827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Что нужно знать о целевой аудитории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Психологию клиента</a:t>
            </a:r>
            <a:r>
              <a:rPr lang="en-US" dirty="0" smtClean="0"/>
              <a:t>/</a:t>
            </a:r>
            <a:r>
              <a:rPr lang="ru-RU" dirty="0" smtClean="0"/>
              <a:t>покупателя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Как ведет себя при покупке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2749625"/>
            <a:ext cx="3335534" cy="333553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27" y="3006726"/>
            <a:ext cx="2567173" cy="269342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Что нужно знать о целевой аудитории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Психологию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Ценности (что считают важным)</a:t>
            </a:r>
          </a:p>
          <a:p>
            <a:r>
              <a:rPr lang="ru-RU" dirty="0" smtClean="0"/>
              <a:t>Образ жизни</a:t>
            </a:r>
          </a:p>
          <a:p>
            <a:r>
              <a:rPr lang="ru-RU" dirty="0" smtClean="0"/>
              <a:t>Интересы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Как ведет себя при покупке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Почему покупают?</a:t>
            </a:r>
          </a:p>
          <a:p>
            <a:r>
              <a:rPr lang="ru-RU" dirty="0" smtClean="0"/>
              <a:t>Почему не покупают?</a:t>
            </a:r>
          </a:p>
          <a:p>
            <a:r>
              <a:rPr lang="ru-RU" dirty="0" smtClean="0"/>
              <a:t>Как выбирают</a:t>
            </a:r>
            <a:r>
              <a:rPr lang="ru-RU" dirty="0"/>
              <a:t>, покупают и </a:t>
            </a:r>
            <a:r>
              <a:rPr lang="ru-RU" dirty="0" smtClean="0"/>
              <a:t>используют</a:t>
            </a:r>
            <a:r>
              <a:rPr lang="en-US" dirty="0" smtClean="0"/>
              <a:t> </a:t>
            </a:r>
            <a:r>
              <a:rPr lang="ru-RU" dirty="0" smtClean="0"/>
              <a:t>товар?</a:t>
            </a:r>
          </a:p>
          <a:p>
            <a:r>
              <a:rPr lang="ru-RU" dirty="0" smtClean="0"/>
              <a:t>Какой </a:t>
            </a:r>
            <a:r>
              <a:rPr lang="ru-RU" dirty="0"/>
              <a:t>имеют опыт в использовании </a:t>
            </a:r>
            <a:r>
              <a:rPr lang="ru-RU" dirty="0" smtClean="0"/>
              <a:t>товара?</a:t>
            </a:r>
          </a:p>
          <a:p>
            <a:r>
              <a:rPr lang="ru-RU" dirty="0" smtClean="0"/>
              <a:t>Как </a:t>
            </a:r>
            <a:r>
              <a:rPr lang="ru-RU" dirty="0"/>
              <a:t>относятся к другим товарам и компаниям — </a:t>
            </a:r>
            <a:r>
              <a:rPr lang="ru-RU" dirty="0" smtClean="0"/>
              <a:t>конкурентам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1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Вопросы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4993"/>
            <a:ext cx="10515600" cy="4872598"/>
          </a:xfrm>
        </p:spPr>
        <p:txBody>
          <a:bodyPr>
            <a:normAutofit fontScale="92500" lnSpcReduction="10000"/>
          </a:bodyPr>
          <a:lstStyle/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/>
              <a:t>Пол, возраст, образование, семейное положение, количество детей</a:t>
            </a:r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/>
              <a:t>Профессия, род </a:t>
            </a:r>
            <a:r>
              <a:rPr lang="ru-RU" sz="1700" dirty="0" smtClean="0"/>
              <a:t>занятий, должность</a:t>
            </a:r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Проблемы, связанные с профессией</a:t>
            </a:r>
            <a:r>
              <a:rPr lang="en-US" sz="1700" dirty="0" smtClean="0"/>
              <a:t>/</a:t>
            </a:r>
            <a:r>
              <a:rPr lang="ru-RU" sz="1700" dirty="0" smtClean="0"/>
              <a:t>должностью</a:t>
            </a:r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Уровень дохода</a:t>
            </a:r>
            <a:endParaRPr lang="ru-RU" sz="1700" dirty="0"/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/>
              <a:t>Другие подробности о его жизни и работе</a:t>
            </a:r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Приоритеты</a:t>
            </a:r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Его </a:t>
            </a:r>
            <a:r>
              <a:rPr lang="ru-RU" sz="1700" dirty="0"/>
              <a:t>жизненные ценности </a:t>
            </a:r>
            <a:endParaRPr lang="ru-RU" sz="1700" dirty="0" smtClean="0"/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Чем </a:t>
            </a:r>
            <a:r>
              <a:rPr lang="ru-RU" sz="1700" dirty="0"/>
              <a:t>он недоволен в своей жизни, и что делает для того, чтобы изменить жизнь к лучшему</a:t>
            </a:r>
          </a:p>
          <a:p>
            <a:pPr marL="615950" lvl="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/>
              <a:t>Что он любит, что ненавидит: привычки, интересы и пр</a:t>
            </a:r>
            <a:r>
              <a:rPr lang="ru-RU" sz="1700" dirty="0" smtClean="0"/>
              <a:t>.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Кому</a:t>
            </a:r>
            <a:r>
              <a:rPr lang="ru-RU" sz="1700" dirty="0"/>
              <a:t> </a:t>
            </a:r>
            <a:r>
              <a:rPr lang="ru-RU" sz="1700" dirty="0" smtClean="0"/>
              <a:t>доверяет? Как мне надо выглядеть, о чем говорить</a:t>
            </a:r>
            <a:r>
              <a:rPr lang="en-US" sz="1700" dirty="0" smtClean="0"/>
              <a:t>/</a:t>
            </a:r>
            <a:r>
              <a:rPr lang="ru-RU" sz="1700" dirty="0" smtClean="0"/>
              <a:t>писать, чтобы мне</a:t>
            </a:r>
            <a:r>
              <a:rPr lang="en-US" sz="1700" dirty="0" smtClean="0"/>
              <a:t>/</a:t>
            </a:r>
            <a:r>
              <a:rPr lang="ru-RU" sz="1700" dirty="0" smtClean="0"/>
              <a:t>моему товару начали доверять?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В </a:t>
            </a:r>
            <a:r>
              <a:rPr lang="ru-RU" sz="1700" dirty="0"/>
              <a:t>чем я совпадаю с моим </a:t>
            </a:r>
            <a:r>
              <a:rPr lang="ru-RU" sz="1700" dirty="0" smtClean="0"/>
              <a:t>клиентом?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Каковы </a:t>
            </a:r>
            <a:r>
              <a:rPr lang="ru-RU" sz="1700" dirty="0"/>
              <a:t>их повседневные заботы и </a:t>
            </a:r>
            <a:r>
              <a:rPr lang="ru-RU" sz="1700" dirty="0" smtClean="0"/>
              <a:t>переживания?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/>
              <a:t>Как проходит обычно день?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Какие </a:t>
            </a:r>
            <a:r>
              <a:rPr lang="ru-RU" sz="1700" dirty="0"/>
              <a:t>тенденции уже появились или появятся в будущем в </a:t>
            </a:r>
            <a:r>
              <a:rPr lang="ru-RU" sz="1700" dirty="0" smtClean="0"/>
              <a:t>жизни клиентов или </a:t>
            </a:r>
            <a:r>
              <a:rPr lang="ru-RU" sz="1700" dirty="0"/>
              <a:t>в их </a:t>
            </a:r>
            <a:r>
              <a:rPr lang="ru-RU" sz="1700" dirty="0" smtClean="0"/>
              <a:t>бизнесе?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Чего </a:t>
            </a:r>
            <a:r>
              <a:rPr lang="ru-RU" sz="1700" dirty="0"/>
              <a:t>они хотят больше всего? В чем их самые сильные </a:t>
            </a:r>
            <a:r>
              <a:rPr lang="ru-RU" sz="1700" dirty="0" smtClean="0"/>
              <a:t>желания?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/>
              <a:t>На какие веб-сайты они заходят? Какими социальными сетями, </a:t>
            </a:r>
            <a:r>
              <a:rPr lang="ru-RU" sz="1700" dirty="0" err="1"/>
              <a:t>месснджерам</a:t>
            </a:r>
            <a:r>
              <a:rPr lang="ru-RU" sz="1700" dirty="0"/>
              <a:t> пользуются?</a:t>
            </a:r>
          </a:p>
          <a:p>
            <a:pPr marL="615950" indent="-457200">
              <a:spcBef>
                <a:spcPts val="600"/>
              </a:spcBef>
              <a:buSzPts val="1100"/>
              <a:buFont typeface="+mj-lt"/>
              <a:buAutoNum type="arabicPeriod"/>
            </a:pPr>
            <a:r>
              <a:rPr lang="ru-RU" sz="1700" dirty="0" smtClean="0"/>
              <a:t>Какие </a:t>
            </a:r>
            <a:r>
              <a:rPr lang="ru-RU" sz="1700" dirty="0"/>
              <a:t>газеты и журналы они читают</a:t>
            </a:r>
            <a:r>
              <a:rPr lang="ru-RU" sz="1700" dirty="0" smtClean="0"/>
              <a:t>? Какие </a:t>
            </a:r>
            <a:r>
              <a:rPr lang="en-US" sz="1700" dirty="0" smtClean="0"/>
              <a:t>TV</a:t>
            </a:r>
            <a:r>
              <a:rPr lang="ru-RU" sz="1700" dirty="0" smtClean="0"/>
              <a:t> каналы смотрят?</a:t>
            </a:r>
          </a:p>
          <a:p>
            <a:pPr marL="457200" indent="-298450">
              <a:spcBef>
                <a:spcPts val="0"/>
              </a:spcBef>
              <a:buSzPts val="1100"/>
              <a:buFont typeface="Arial" panose="020B0604020202020204" pitchFamily="34" charset="0"/>
              <a:buAutoNum type="arabicPeriod"/>
            </a:pPr>
            <a:endParaRPr lang="ru-RU" sz="1600" dirty="0"/>
          </a:p>
          <a:p>
            <a:pPr marL="158750" lvl="0" indent="0">
              <a:spcBef>
                <a:spcPts val="0"/>
              </a:spcBef>
              <a:buSzPts val="1100"/>
              <a:buNone/>
            </a:pPr>
            <a:endParaRPr lang="ru-RU" sz="16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Кого анализировать?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Действующий бизнес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 Исследовать действующих потребителей </a:t>
            </a:r>
            <a:r>
              <a:rPr lang="ru-RU" dirty="0"/>
              <a:t>(потому что данные клиенты уже приносят стабильный доход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2. Исследовать </a:t>
            </a:r>
            <a:r>
              <a:rPr lang="ru-RU" dirty="0" err="1" smtClean="0"/>
              <a:t>непотребителей</a:t>
            </a:r>
            <a:r>
              <a:rPr lang="ru-RU" dirty="0" smtClean="0"/>
              <a:t> (чтобы сделать из них потребителей)</a:t>
            </a:r>
          </a:p>
          <a:p>
            <a:pPr marL="0" indent="0">
              <a:buNone/>
            </a:pPr>
            <a:r>
              <a:rPr lang="ru-RU" dirty="0" smtClean="0"/>
              <a:t>3. </a:t>
            </a:r>
            <a:r>
              <a:rPr lang="ru-RU" dirty="0"/>
              <a:t>Исследовать людей, максимально похожих на </a:t>
            </a:r>
            <a:r>
              <a:rPr lang="ru-RU" dirty="0" smtClean="0"/>
              <a:t>потребителей</a:t>
            </a:r>
            <a:r>
              <a:rPr lang="en-US" dirty="0" smtClean="0"/>
              <a:t> (</a:t>
            </a:r>
            <a:r>
              <a:rPr lang="ru-RU" dirty="0" smtClean="0"/>
              <a:t>чтобы иметь вектор развития)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Новый бизнес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20543" y="2193925"/>
            <a:ext cx="4754880" cy="397827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Исследовать людей, максимально похожих на потребителей</a:t>
            </a:r>
          </a:p>
          <a:p>
            <a:pPr marL="0" indent="0">
              <a:buNone/>
            </a:pPr>
            <a:r>
              <a:rPr lang="ru-RU" dirty="0" smtClean="0"/>
              <a:t>Проект </a:t>
            </a:r>
            <a:r>
              <a:rPr lang="en-US" dirty="0" err="1"/>
              <a:t>Sportules</a:t>
            </a:r>
            <a:endParaRPr lang="ru-RU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https://biz360.ru/materials/dyshite-glubzhe-kak-zarabotat-na-trenirovkakh-s-instruktorom-na-svezhem-vozdukhe/?sphrase_id=92524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Как?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«Фантазируем на тему»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Опрашиваем действующих клиентов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Опрашиваем людей, похожих на потенциальных клиентов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Исследуем форумы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Исследуем социальные сети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О чем еще можно подумать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изменится жизнь клиента после покупки </a:t>
            </a:r>
            <a:r>
              <a:rPr lang="ru-RU" dirty="0" smtClean="0"/>
              <a:t>моего продукта?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755" y="3010769"/>
            <a:ext cx="8301318" cy="28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77532" y="501650"/>
            <a:ext cx="3932237" cy="160020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Познакомимся?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sz="2000" dirty="0" smtClean="0"/>
          </a:p>
          <a:p>
            <a:r>
              <a:rPr lang="ru-RU" sz="2000" dirty="0" smtClean="0"/>
              <a:t>Чернецова Виктория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Маркетолог-герой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Помогаю победить в войне за клиента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Автор и руководитель проекта Marketing &amp; Growth hacking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Специализируюсь на продвижении услуг и B2B продуктов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Опыт продаж консалтинговых услуг с 2002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2008 – 2009 гг. тренер международного </a:t>
            </a:r>
            <a:r>
              <a:rPr lang="ru-RU" sz="2000" dirty="0" err="1" smtClean="0"/>
              <a:t>тренингового</a:t>
            </a:r>
            <a:r>
              <a:rPr lang="ru-RU" sz="2000" dirty="0" smtClean="0"/>
              <a:t> центра </a:t>
            </a:r>
            <a:r>
              <a:rPr lang="en-US" sz="2000" dirty="0" smtClean="0"/>
              <a:t>Human Factors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03" y="989853"/>
            <a:ext cx="2758968" cy="48687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48314"/>
            <a:ext cx="5268686" cy="1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чем еще можно подумать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изменится жизнь клиента, если он не купит мой продукт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https://igate.com.ua/upload/news/15197/15197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280460"/>
            <a:ext cx="7503523" cy="43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чем еще можно подумать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изменится жизнь клиента через некоторое время (месяц/полгода)? </a:t>
            </a:r>
          </a:p>
          <a:p>
            <a:r>
              <a:rPr lang="ru-RU" dirty="0"/>
              <a:t>Какие проблемы уйдут из жизни моего клиента, а какие, наоборот, появятся?</a:t>
            </a:r>
          </a:p>
          <a:p>
            <a:r>
              <a:rPr lang="ru-RU" dirty="0" smtClean="0"/>
              <a:t>Какие </a:t>
            </a:r>
            <a:r>
              <a:rPr lang="ru-RU" dirty="0"/>
              <a:t>тенденции</a:t>
            </a:r>
            <a:r>
              <a:rPr lang="en-US" dirty="0"/>
              <a:t> </a:t>
            </a:r>
            <a:r>
              <a:rPr lang="ru-RU" dirty="0"/>
              <a:t>появятся</a:t>
            </a:r>
            <a:r>
              <a:rPr lang="en-US" dirty="0"/>
              <a:t>/</a:t>
            </a:r>
            <a:r>
              <a:rPr lang="ru-RU" dirty="0"/>
              <a:t>уже появились</a:t>
            </a:r>
            <a:r>
              <a:rPr lang="en-US" dirty="0"/>
              <a:t>/</a:t>
            </a:r>
            <a:r>
              <a:rPr lang="ru-RU" dirty="0"/>
              <a:t>усилятся в бизнесе моего клиента?</a:t>
            </a:r>
          </a:p>
          <a:p>
            <a:r>
              <a:rPr lang="ru-RU" dirty="0" smtClean="0"/>
              <a:t>Как </a:t>
            </a:r>
            <a:r>
              <a:rPr lang="ru-RU" dirty="0"/>
              <a:t>это повлияет на процесс покупки товаров после первой продажи (при условии, что у вас не одноразовый товар)?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Почему они не покупают?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28650" lvl="0" indent="-514350">
              <a:lnSpc>
                <a:spcPct val="114000"/>
              </a:lnSpc>
              <a:spcBef>
                <a:spcPts val="600"/>
              </a:spcBef>
              <a:buClr>
                <a:srgbClr val="2E3444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2E3444"/>
                </a:solidFill>
              </a:rPr>
              <a:t>Экономическая: людям не хватает денег</a:t>
            </a:r>
            <a:r>
              <a:rPr lang="ru-RU" dirty="0" smtClean="0">
                <a:solidFill>
                  <a:srgbClr val="2E3444"/>
                </a:solidFill>
              </a:rPr>
              <a:t>. </a:t>
            </a:r>
            <a:r>
              <a:rPr lang="en-US" dirty="0" smtClean="0">
                <a:solidFill>
                  <a:srgbClr val="2E3444"/>
                </a:solidFill>
              </a:rPr>
              <a:t>OZON.ru</a:t>
            </a:r>
            <a:endParaRPr lang="ru-RU" dirty="0">
              <a:solidFill>
                <a:srgbClr val="2E3444"/>
              </a:solidFill>
            </a:endParaRPr>
          </a:p>
          <a:p>
            <a:pPr marL="628650" lvl="0" indent="-514350">
              <a:lnSpc>
                <a:spcPct val="114000"/>
              </a:lnSpc>
              <a:spcBef>
                <a:spcPts val="600"/>
              </a:spcBef>
              <a:buClr>
                <a:srgbClr val="2E3444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2E3444"/>
                </a:solidFill>
              </a:rPr>
              <a:t>Функциональная: продукт не помогает людям достичь своих целей</a:t>
            </a:r>
            <a:r>
              <a:rPr lang="ru-RU" dirty="0" smtClean="0">
                <a:solidFill>
                  <a:srgbClr val="2E3444"/>
                </a:solidFill>
              </a:rPr>
              <a:t>. </a:t>
            </a:r>
            <a:endParaRPr lang="ru-RU" dirty="0">
              <a:solidFill>
                <a:srgbClr val="2E3444"/>
              </a:solidFill>
            </a:endParaRPr>
          </a:p>
          <a:p>
            <a:pPr marL="628650" lvl="0" indent="-514350">
              <a:lnSpc>
                <a:spcPct val="114000"/>
              </a:lnSpc>
              <a:spcBef>
                <a:spcPts val="600"/>
              </a:spcBef>
              <a:buClr>
                <a:srgbClr val="2E3444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2E3444"/>
                </a:solidFill>
              </a:rPr>
              <a:t>Образовательная: люди не знают, как правильно использовать товар или зачем он вообще нужен</a:t>
            </a:r>
            <a:r>
              <a:rPr lang="ru-RU" dirty="0" smtClean="0">
                <a:solidFill>
                  <a:srgbClr val="2E3444"/>
                </a:solidFill>
              </a:rPr>
              <a:t>. «Магазин на диване».</a:t>
            </a:r>
            <a:endParaRPr lang="ru-RU" dirty="0">
              <a:solidFill>
                <a:srgbClr val="2E3444"/>
              </a:solidFill>
            </a:endParaRPr>
          </a:p>
          <a:p>
            <a:pPr marL="628650" lvl="0" indent="-514350">
              <a:lnSpc>
                <a:spcPct val="114000"/>
              </a:lnSpc>
              <a:spcBef>
                <a:spcPts val="600"/>
              </a:spcBef>
              <a:buClr>
                <a:srgbClr val="2E3444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2E3444"/>
                </a:solidFill>
              </a:rPr>
              <a:t>Доступность: люди не могут купить продукт, потому что он недоступен </a:t>
            </a:r>
            <a:r>
              <a:rPr lang="ru-RU" dirty="0" smtClean="0">
                <a:solidFill>
                  <a:srgbClr val="2E3444"/>
                </a:solidFill>
              </a:rPr>
              <a:t>им.</a:t>
            </a:r>
            <a:r>
              <a:rPr lang="en-US" dirty="0" smtClean="0">
                <a:solidFill>
                  <a:srgbClr val="2E3444"/>
                </a:solidFill>
              </a:rPr>
              <a:t> </a:t>
            </a:r>
            <a:r>
              <a:rPr lang="ru-RU" dirty="0" smtClean="0">
                <a:solidFill>
                  <a:srgbClr val="2E3444"/>
                </a:solidFill>
              </a:rPr>
              <a:t>Индустрия </a:t>
            </a:r>
            <a:r>
              <a:rPr lang="en-US" dirty="0" smtClean="0">
                <a:solidFill>
                  <a:srgbClr val="2E3444"/>
                </a:solidFill>
              </a:rPr>
              <a:t>E-commerce</a:t>
            </a:r>
            <a:r>
              <a:rPr lang="ru-RU" dirty="0" smtClean="0">
                <a:solidFill>
                  <a:srgbClr val="2E3444"/>
                </a:solidFill>
              </a:rPr>
              <a:t>.</a:t>
            </a:r>
            <a:endParaRPr lang="en-US" dirty="0" smtClean="0">
              <a:solidFill>
                <a:srgbClr val="2E3444"/>
              </a:solidFill>
            </a:endParaRPr>
          </a:p>
          <a:p>
            <a:pPr marL="628650" lvl="0" indent="-514350">
              <a:lnSpc>
                <a:spcPct val="114000"/>
              </a:lnSpc>
              <a:spcBef>
                <a:spcPts val="600"/>
              </a:spcBef>
              <a:buClr>
                <a:srgbClr val="2E3444"/>
              </a:buClr>
              <a:buSzPts val="1800"/>
              <a:buFont typeface="+mj-lt"/>
              <a:buAutoNum type="arabicPeriod"/>
            </a:pPr>
            <a:r>
              <a:rPr lang="ru-RU" dirty="0" smtClean="0">
                <a:solidFill>
                  <a:srgbClr val="2E3444"/>
                </a:solidFill>
              </a:rPr>
              <a:t>Социальная</a:t>
            </a:r>
            <a:r>
              <a:rPr lang="ru-RU" dirty="0">
                <a:solidFill>
                  <a:srgbClr val="2E3444"/>
                </a:solidFill>
              </a:rPr>
              <a:t>: продукт не соответствует религиозным или социальным нормам</a:t>
            </a:r>
            <a:r>
              <a:rPr lang="ru-RU" dirty="0" smtClean="0">
                <a:solidFill>
                  <a:srgbClr val="2E3444"/>
                </a:solidFill>
              </a:rPr>
              <a:t>. </a:t>
            </a:r>
            <a:r>
              <a:rPr lang="ru-RU" dirty="0" err="1" smtClean="0">
                <a:solidFill>
                  <a:srgbClr val="2E3444"/>
                </a:solidFill>
              </a:rPr>
              <a:t>Халяль</a:t>
            </a:r>
            <a:r>
              <a:rPr lang="ru-RU" dirty="0" smtClean="0">
                <a:solidFill>
                  <a:srgbClr val="2E3444"/>
                </a:solidFill>
              </a:rPr>
              <a:t>.</a:t>
            </a:r>
            <a:endParaRPr lang="ru-RU" dirty="0">
              <a:solidFill>
                <a:srgbClr val="2E3444"/>
              </a:solidFill>
            </a:endParaRPr>
          </a:p>
          <a:p>
            <a:pPr marL="628650" lvl="0" indent="-514350">
              <a:lnSpc>
                <a:spcPct val="114000"/>
              </a:lnSpc>
              <a:spcBef>
                <a:spcPts val="600"/>
              </a:spcBef>
              <a:buClr>
                <a:srgbClr val="2E3444"/>
              </a:buClr>
              <a:buSzPts val="1800"/>
              <a:buFont typeface="+mj-lt"/>
              <a:buAutoNum type="arabicPeriod"/>
            </a:pPr>
            <a:r>
              <a:rPr lang="ru-RU" dirty="0">
                <a:solidFill>
                  <a:srgbClr val="2E3444"/>
                </a:solidFill>
              </a:rPr>
              <a:t>Эмоциональная: продукт вызывает отрицательные эмоции или не соответствует ценностям</a:t>
            </a:r>
            <a:r>
              <a:rPr lang="ru-RU" dirty="0" smtClean="0">
                <a:solidFill>
                  <a:srgbClr val="2E3444"/>
                </a:solidFill>
              </a:rPr>
              <a:t>. Женское курение.</a:t>
            </a:r>
            <a:endParaRPr lang="ru-RU" dirty="0">
              <a:solidFill>
                <a:srgbClr val="2E3444"/>
              </a:solidFill>
            </a:endParaRPr>
          </a:p>
          <a:p>
            <a:endParaRPr lang="ru-RU" dirty="0"/>
          </a:p>
        </p:txBody>
      </p:sp>
      <p:pic>
        <p:nvPicPr>
          <p:cNvPr id="4" name="Google Shape;12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97193" y="679420"/>
            <a:ext cx="1461752" cy="9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2923"/>
            <a:ext cx="3590365" cy="1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Оценка спроса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Яндекс Вордстат </a:t>
            </a:r>
            <a:r>
              <a:rPr lang="en-US" dirty="0">
                <a:hlinkClick r:id="rId2"/>
              </a:rPr>
              <a:t>https://wordstat.yandex.ru/</a:t>
            </a:r>
            <a:endParaRPr lang="ru-RU" dirty="0" smtClean="0"/>
          </a:p>
          <a:p>
            <a:r>
              <a:rPr lang="en-US" dirty="0" smtClean="0"/>
              <a:t>Google Trends</a:t>
            </a:r>
            <a:r>
              <a:rPr lang="ru-RU" dirty="0" smtClean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://trends.google.ru/trends/?</a:t>
            </a:r>
            <a:r>
              <a:rPr lang="en-US" dirty="0" smtClean="0">
                <a:hlinkClick r:id="rId3"/>
              </a:rPr>
              <a:t>geo=RU</a:t>
            </a:r>
            <a:endParaRPr lang="ru-RU" dirty="0" smtClean="0"/>
          </a:p>
          <a:p>
            <a:r>
              <a:rPr lang="ru-RU" dirty="0" err="1" smtClean="0"/>
              <a:t>Парсеры</a:t>
            </a:r>
            <a:r>
              <a:rPr lang="ru-RU" dirty="0" smtClean="0"/>
              <a:t>: </a:t>
            </a:r>
            <a:r>
              <a:rPr lang="ru-RU" dirty="0" err="1" smtClean="0"/>
              <a:t>Пеппер</a:t>
            </a:r>
            <a:r>
              <a:rPr lang="ru-RU" dirty="0" smtClean="0"/>
              <a:t> Ниндзя, </a:t>
            </a:r>
            <a:r>
              <a:rPr lang="ru-RU" dirty="0" err="1" smtClean="0"/>
              <a:t>Церебро</a:t>
            </a:r>
            <a:r>
              <a:rPr lang="ru-RU" dirty="0" smtClean="0"/>
              <a:t> </a:t>
            </a:r>
            <a:r>
              <a:rPr lang="ru-RU" dirty="0" err="1" smtClean="0"/>
              <a:t>таргет</a:t>
            </a:r>
            <a:r>
              <a:rPr lang="ru-RU" dirty="0" smtClean="0"/>
              <a:t>, </a:t>
            </a:r>
            <a:r>
              <a:rPr lang="en-US" dirty="0" smtClean="0"/>
              <a:t>Target </a:t>
            </a:r>
            <a:r>
              <a:rPr lang="en-US" dirty="0" err="1" smtClean="0"/>
              <a:t>hanter</a:t>
            </a:r>
            <a:endParaRPr lang="ru-RU" dirty="0" smtClean="0"/>
          </a:p>
          <a:p>
            <a:r>
              <a:rPr lang="ru-RU" dirty="0" smtClean="0"/>
              <a:t>Специализированные исследования</a:t>
            </a:r>
          </a:p>
          <a:p>
            <a:r>
              <a:rPr lang="ru-RU" dirty="0" smtClean="0"/>
              <a:t>Экспертные мнения</a:t>
            </a:r>
          </a:p>
          <a:p>
            <a:r>
              <a:rPr lang="ru-RU" dirty="0" smtClean="0"/>
              <a:t>Статистические данные (Росстат)</a:t>
            </a:r>
          </a:p>
          <a:p>
            <a:r>
              <a:rPr lang="ru-RU" dirty="0" smtClean="0"/>
              <a:t>Сайты – </a:t>
            </a:r>
            <a:r>
              <a:rPr lang="ru-RU" dirty="0" err="1" smtClean="0"/>
              <a:t>отзовики</a:t>
            </a:r>
            <a:endParaRPr lang="ru-RU" dirty="0" smtClean="0"/>
          </a:p>
          <a:p>
            <a:r>
              <a:rPr lang="ru-RU" dirty="0" smtClean="0"/>
              <a:t>Сайты – вопросники</a:t>
            </a:r>
            <a:r>
              <a:rPr lang="en-US" dirty="0" smtClean="0"/>
              <a:t> </a:t>
            </a:r>
            <a:r>
              <a:rPr lang="ru-RU" dirty="0">
                <a:hlinkClick r:id="rId4"/>
              </a:rPr>
              <a:t>Ответы@</a:t>
            </a:r>
            <a:r>
              <a:rPr lang="en-US" dirty="0" err="1">
                <a:hlinkClick r:id="rId4"/>
              </a:rPr>
              <a:t>Mail.Ru</a:t>
            </a:r>
            <a:r>
              <a:rPr lang="en-US" dirty="0"/>
              <a:t>, </a:t>
            </a:r>
            <a:r>
              <a:rPr lang="en-US" dirty="0" smtClean="0">
                <a:hlinkClick r:id="rId5"/>
              </a:rPr>
              <a:t>Ask.fm</a:t>
            </a:r>
            <a:r>
              <a:rPr lang="ru-RU" dirty="0" smtClean="0"/>
              <a:t>, </a:t>
            </a:r>
            <a:r>
              <a:rPr lang="en-US" dirty="0">
                <a:hlinkClick r:id="rId6"/>
              </a:rPr>
              <a:t>https://yandex.ru/znatoki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2923"/>
            <a:ext cx="3590365" cy="1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</a:t>
            </a:r>
            <a:r>
              <a:rPr lang="ru-RU" dirty="0"/>
              <a:t>. Продолжаем исследование целевой аудитории.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Модель </a:t>
            </a:r>
            <a:r>
              <a:rPr lang="ru-RU" dirty="0"/>
              <a:t>«ЗПВ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2923"/>
            <a:ext cx="3590365" cy="1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9" y="0"/>
            <a:ext cx="1306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1828800"/>
            <a:ext cx="10058400" cy="50292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Желания</a:t>
            </a:r>
            <a:r>
              <a:rPr lang="en-US" dirty="0" smtClean="0"/>
              <a:t>/</a:t>
            </a:r>
            <a:r>
              <a:rPr lang="ru-RU" dirty="0" smtClean="0"/>
              <a:t>потребности</a:t>
            </a:r>
            <a:r>
              <a:rPr lang="en-US" dirty="0" smtClean="0"/>
              <a:t>/</a:t>
            </a:r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Еще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58750" indent="0">
              <a:spcBef>
                <a:spcPts val="600"/>
              </a:spcBef>
              <a:buSzPts val="1100"/>
              <a:buNone/>
            </a:pPr>
            <a:r>
              <a:rPr lang="ru-RU" dirty="0" smtClean="0"/>
              <a:t>Какие проблемы </a:t>
            </a:r>
            <a:r>
              <a:rPr lang="ru-RU" dirty="0"/>
              <a:t>и </a:t>
            </a:r>
            <a:r>
              <a:rPr lang="ru-RU" dirty="0" smtClean="0"/>
              <a:t>задачи клиент </a:t>
            </a:r>
            <a:r>
              <a:rPr lang="ru-RU" dirty="0"/>
              <a:t>решает с моей помощью или с помощью моего </a:t>
            </a:r>
            <a:r>
              <a:rPr lang="ru-RU" dirty="0" smtClean="0"/>
              <a:t>продукта?</a:t>
            </a:r>
          </a:p>
          <a:p>
            <a:pPr marL="158750" indent="0">
              <a:spcBef>
                <a:spcPts val="600"/>
              </a:spcBef>
              <a:buSzPts val="1100"/>
              <a:buNone/>
            </a:pPr>
            <a:r>
              <a:rPr lang="ru-RU" dirty="0" smtClean="0"/>
              <a:t>Какие страхи </a:t>
            </a:r>
            <a:r>
              <a:rPr lang="ru-RU" dirty="0"/>
              <a:t>и </a:t>
            </a:r>
            <a:r>
              <a:rPr lang="ru-RU" dirty="0" smtClean="0"/>
              <a:t>переживания у </a:t>
            </a:r>
            <a:r>
              <a:rPr lang="ru-RU" dirty="0"/>
              <a:t>клиента, связанные с </a:t>
            </a:r>
            <a:r>
              <a:rPr lang="ru-RU" dirty="0" smtClean="0"/>
              <a:t>продуктом?</a:t>
            </a:r>
            <a:endParaRPr lang="ru-RU" dirty="0"/>
          </a:p>
          <a:p>
            <a:pPr marL="158750" indent="0">
              <a:spcBef>
                <a:spcPts val="600"/>
              </a:spcBef>
              <a:buSzPts val="1100"/>
              <a:buNone/>
            </a:pPr>
            <a:r>
              <a:rPr lang="ru-RU" dirty="0" smtClean="0"/>
              <a:t>Какие у клиента еще есть </a:t>
            </a:r>
            <a:r>
              <a:rPr lang="ru-RU" dirty="0"/>
              <a:t>проблемы, задачи, страхи и </a:t>
            </a:r>
            <a:r>
              <a:rPr lang="ru-RU" dirty="0" smtClean="0"/>
              <a:t>переживания?</a:t>
            </a:r>
            <a:endParaRPr lang="ru-RU" dirty="0"/>
          </a:p>
          <a:p>
            <a:pPr marL="158750" indent="0">
              <a:spcBef>
                <a:spcPts val="600"/>
              </a:spcBef>
              <a:buSzPts val="1100"/>
              <a:buNone/>
            </a:pPr>
            <a:r>
              <a:rPr lang="ru-RU" dirty="0"/>
              <a:t>Какой информации ему не хватает в связи с продуктом, чего он не понимает, в чём не разбирается, чего не знает, какие у него </a:t>
            </a:r>
            <a:r>
              <a:rPr lang="ru-RU" dirty="0" smtClean="0"/>
              <a:t>вопросы?</a:t>
            </a:r>
            <a:endParaRPr lang="ru-RU" dirty="0"/>
          </a:p>
          <a:p>
            <a:pPr marL="158750" indent="0">
              <a:spcBef>
                <a:spcPts val="600"/>
              </a:spcBef>
              <a:buSzPts val="1100"/>
              <a:buNone/>
            </a:pPr>
            <a:r>
              <a:rPr lang="ru-RU" dirty="0"/>
              <a:t>Каких своих проблем он не видит, а я </a:t>
            </a:r>
            <a:r>
              <a:rPr lang="ru-RU" dirty="0" smtClean="0"/>
              <a:t>вижу?</a:t>
            </a:r>
            <a:endParaRPr lang="ru-RU" dirty="0"/>
          </a:p>
          <a:p>
            <a:pPr marL="158750" indent="0">
              <a:spcBef>
                <a:spcPts val="600"/>
              </a:spcBef>
              <a:buSzPts val="1100"/>
              <a:buNone/>
            </a:pPr>
            <a:r>
              <a:rPr lang="ru-RU" dirty="0"/>
              <a:t>Его желания и мечты, чего он хочет и к чему </a:t>
            </a:r>
            <a:r>
              <a:rPr lang="ru-RU" dirty="0" smtClean="0"/>
              <a:t>стремится?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2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Желания</a:t>
            </a:r>
            <a:r>
              <a:rPr lang="en-US" dirty="0" smtClean="0"/>
              <a:t>/</a:t>
            </a:r>
            <a:r>
              <a:rPr lang="ru-RU" dirty="0" smtClean="0"/>
              <a:t>потребности</a:t>
            </a:r>
            <a:r>
              <a:rPr lang="en-US" dirty="0" smtClean="0"/>
              <a:t>/</a:t>
            </a:r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0" indent="-311150">
              <a:lnSpc>
                <a:spcPct val="100000"/>
              </a:lnSpc>
              <a:spcBef>
                <a:spcPts val="600"/>
              </a:spcBef>
              <a:buClr>
                <a:srgbClr val="333333"/>
              </a:buClr>
              <a:buSzPts val="1300"/>
              <a:buFont typeface="Roboto"/>
              <a:buChar char="●"/>
            </a:pPr>
            <a:r>
              <a:rPr lang="ru-RU" sz="3000" dirty="0">
                <a:solidFill>
                  <a:srgbClr val="333333"/>
                </a:solidFill>
                <a:ea typeface="Roboto"/>
                <a:cs typeface="Roboto"/>
                <a:sym typeface="Roboto"/>
              </a:rPr>
              <a:t>Потребитель хочет приобрести: здоровье, уверенность, время, лучший внешний вид, комфорт, отдых, удовольствие</a:t>
            </a:r>
          </a:p>
          <a:p>
            <a:pPr marL="457200" lvl="0" indent="-311150">
              <a:lnSpc>
                <a:spcPct val="100000"/>
              </a:lnSpc>
              <a:spcBef>
                <a:spcPts val="600"/>
              </a:spcBef>
              <a:buClr>
                <a:srgbClr val="333333"/>
              </a:buClr>
              <a:buSzPts val="1300"/>
              <a:buFont typeface="Roboto"/>
              <a:buChar char="●"/>
            </a:pPr>
            <a:r>
              <a:rPr lang="ru-RU" sz="3000" dirty="0">
                <a:solidFill>
                  <a:srgbClr val="333333"/>
                </a:solidFill>
                <a:ea typeface="Roboto"/>
                <a:cs typeface="Roboto"/>
                <a:sym typeface="Roboto"/>
              </a:rPr>
              <a:t>Потребитель хочет себя защитить от: дискомфорта, боли, рисков, беспокойства, смущения, стыда, сомнений</a:t>
            </a:r>
          </a:p>
          <a:p>
            <a:pPr marL="457200" lvl="0" indent="-311150">
              <a:lnSpc>
                <a:spcPct val="100000"/>
              </a:lnSpc>
              <a:spcBef>
                <a:spcPts val="600"/>
              </a:spcBef>
              <a:buClr>
                <a:srgbClr val="333333"/>
              </a:buClr>
              <a:buSzPts val="1300"/>
              <a:buFont typeface="Roboto"/>
              <a:buChar char="●"/>
            </a:pPr>
            <a:r>
              <a:rPr lang="ru-RU" sz="3000" dirty="0">
                <a:solidFill>
                  <a:srgbClr val="333333"/>
                </a:solidFill>
                <a:ea typeface="Roboto"/>
                <a:cs typeface="Roboto"/>
                <a:sym typeface="Roboto"/>
              </a:rPr>
              <a:t>Потребитель хочет сэкономить: время, деньги, нервы</a:t>
            </a:r>
          </a:p>
          <a:p>
            <a:pPr marL="457200" lvl="0" indent="-311150">
              <a:lnSpc>
                <a:spcPct val="100000"/>
              </a:lnSpc>
              <a:spcBef>
                <a:spcPts val="600"/>
              </a:spcBef>
              <a:buClr>
                <a:srgbClr val="333333"/>
              </a:buClr>
              <a:buSzPts val="1300"/>
              <a:buFont typeface="Roboto"/>
              <a:buChar char="●"/>
            </a:pPr>
            <a:r>
              <a:rPr lang="ru-RU" sz="3000" dirty="0">
                <a:solidFill>
                  <a:srgbClr val="333333"/>
                </a:solidFill>
                <a:ea typeface="Roboto"/>
                <a:cs typeface="Roboto"/>
                <a:sym typeface="Roboto"/>
              </a:rPr>
              <a:t>Потребитель хочет быть: эффективным, современным, успешным, влиятельным, признанным, услышанным, замеченным, частью конкурентной социальной группы</a:t>
            </a:r>
          </a:p>
          <a:p>
            <a:pPr marL="457200" lvl="0" indent="-311150">
              <a:lnSpc>
                <a:spcPct val="100000"/>
              </a:lnSpc>
              <a:spcBef>
                <a:spcPts val="600"/>
              </a:spcBef>
              <a:buClr>
                <a:srgbClr val="333333"/>
              </a:buClr>
              <a:buSzPts val="1300"/>
              <a:buFont typeface="Roboto"/>
              <a:buChar char="●"/>
            </a:pPr>
            <a:r>
              <a:rPr lang="ru-RU" sz="3000" dirty="0">
                <a:solidFill>
                  <a:srgbClr val="333333"/>
                </a:solidFill>
                <a:ea typeface="Roboto"/>
                <a:cs typeface="Roboto"/>
                <a:sym typeface="Roboto"/>
              </a:rPr>
              <a:t>Потребитель также хочет: выразить свою индивидуальность и совершенствоваться, улучшать себя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5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Модель «ЗПВ»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Задачи (функциональные, социальные, эмоциональные)</a:t>
            </a:r>
          </a:p>
          <a:p>
            <a:r>
              <a:rPr lang="ru-RU" dirty="0" smtClean="0"/>
              <a:t>Проблемы (нежелательные результаты и свойства, препятствия, риски). </a:t>
            </a:r>
            <a:r>
              <a:rPr lang="ru-RU" dirty="0"/>
              <a:t>Нежелательные результаты и свойства (функциональные, сопутствующие, социальные эмоциональные)</a:t>
            </a:r>
          </a:p>
          <a:p>
            <a:r>
              <a:rPr lang="ru-RU" dirty="0" smtClean="0"/>
              <a:t>Выгоды (необходимые, ожидаемые, желательные, неожиданные)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595" y="-1"/>
            <a:ext cx="13080275" cy="68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52400"/>
            <a:ext cx="7543800" cy="655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40650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8" y="799409"/>
            <a:ext cx="11788412" cy="53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714375"/>
            <a:ext cx="1042035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9" y="0"/>
            <a:ext cx="1306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ru-RU" dirty="0" smtClean="0"/>
              <a:t>. Кто </a:t>
            </a:r>
            <a:r>
              <a:rPr lang="ru-RU" dirty="0"/>
              <a:t>здесь? Чему мы можем и должны научиться у конкурентов?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64" y="0"/>
            <a:ext cx="1306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Идеи: как надо делать; как не надо делать; как делать по-другому (отстройка от конкурентов).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Копируйте, но добавляйте что-то свое. Усиливайте преимущество, подсмотренное у конкурента. 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Подавайте оригинально</a:t>
            </a:r>
            <a:r>
              <a:rPr lang="ru-RU" dirty="0"/>
              <a:t>, не так, как подают </a:t>
            </a:r>
            <a:r>
              <a:rPr lang="ru-RU" dirty="0" smtClean="0"/>
              <a:t>конкуренты.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Роли не играет, сколько на рынке таких же игроков, как вы. Важно понимать, с кем вас сравнивает клиент. Обычно выбор идет между 2–5 компаниями. С теми, кто соответствует критериям и ожиданиям клиента.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нужно знать о конкурентах?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92624"/>
            <a:ext cx="10914529" cy="5069541"/>
          </a:xfrm>
        </p:spPr>
        <p:txBody>
          <a:bodyPr>
            <a:noAutofit/>
          </a:bodyPr>
          <a:lstStyle/>
          <a:p>
            <a:r>
              <a:rPr lang="ru-RU" sz="1800" dirty="0"/>
              <a:t>Список конкурентов: прямых, косвенных, заграничных (в зависимости от уровня развития компании);</a:t>
            </a:r>
          </a:p>
          <a:p>
            <a:r>
              <a:rPr lang="ru-RU" sz="1800" dirty="0"/>
              <a:t>Цены;</a:t>
            </a:r>
          </a:p>
          <a:p>
            <a:r>
              <a:rPr lang="ru-RU" sz="1800" dirty="0"/>
              <a:t>Ассортимент;</a:t>
            </a:r>
          </a:p>
          <a:p>
            <a:r>
              <a:rPr lang="ru-RU" sz="1800" dirty="0" smtClean="0"/>
              <a:t>Сегменты </a:t>
            </a:r>
            <a:r>
              <a:rPr lang="ru-RU" sz="1800" dirty="0"/>
              <a:t>ЦА, с которыми работают конкуренты;</a:t>
            </a:r>
          </a:p>
          <a:p>
            <a:r>
              <a:rPr lang="ru-RU" sz="1800" dirty="0"/>
              <a:t>География клиентов конкурентов;</a:t>
            </a:r>
          </a:p>
          <a:p>
            <a:r>
              <a:rPr lang="ru-RU" sz="1800" dirty="0"/>
              <a:t>Принимают ли конкуренты участие в конференциях, рейтингах;</a:t>
            </a:r>
          </a:p>
          <a:p>
            <a:r>
              <a:rPr lang="ru-RU" sz="1800" dirty="0"/>
              <a:t>Состоят ли конкуренты в отраслевых ассоциациях;</a:t>
            </a:r>
          </a:p>
          <a:p>
            <a:r>
              <a:rPr lang="ru-RU" sz="1800" dirty="0"/>
              <a:t>Входят ли в холдинг, есть ли дочерние проекты;</a:t>
            </a:r>
          </a:p>
          <a:p>
            <a:r>
              <a:rPr lang="ru-RU" sz="1800" dirty="0" smtClean="0"/>
              <a:t>Как </a:t>
            </a:r>
            <a:r>
              <a:rPr lang="ru-RU" sz="1800" dirty="0"/>
              <a:t>изменялся сайт и велось продвижение за все время их присутствия в интернете;</a:t>
            </a:r>
          </a:p>
          <a:p>
            <a:r>
              <a:rPr lang="ru-RU" sz="1800" dirty="0"/>
              <a:t>Тренды по популярности бренда конкурентов;</a:t>
            </a:r>
          </a:p>
          <a:p>
            <a:r>
              <a:rPr lang="ru-RU" sz="1800" dirty="0"/>
              <a:t>Присутствие на тендерных площадках;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нужно знать о конкурентах?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92624"/>
            <a:ext cx="10914529" cy="5069541"/>
          </a:xfrm>
        </p:spPr>
        <p:txBody>
          <a:bodyPr>
            <a:noAutofit/>
          </a:bodyPr>
          <a:lstStyle/>
          <a:p>
            <a:r>
              <a:rPr lang="ru-RU" sz="1800" dirty="0"/>
              <a:t>Используемые рекламные каналы</a:t>
            </a:r>
            <a:r>
              <a:rPr lang="ru-RU" sz="1800" dirty="0" smtClean="0"/>
              <a:t>;</a:t>
            </a:r>
          </a:p>
          <a:p>
            <a:r>
              <a:rPr lang="ru-RU" sz="1800" dirty="0" smtClean="0"/>
              <a:t>Используемые рекламные креативы;</a:t>
            </a:r>
            <a:endParaRPr lang="ru-RU" sz="1800" dirty="0"/>
          </a:p>
          <a:p>
            <a:r>
              <a:rPr lang="ru-RU" sz="1800" dirty="0"/>
              <a:t>Тексты объявлений для контекстной рекламы;</a:t>
            </a:r>
          </a:p>
          <a:p>
            <a:r>
              <a:rPr lang="ru-RU" sz="1800" dirty="0" err="1"/>
              <a:t>Email</a:t>
            </a:r>
            <a:r>
              <a:rPr lang="ru-RU" sz="1800" dirty="0"/>
              <a:t>-рассылка;</a:t>
            </a:r>
          </a:p>
          <a:p>
            <a:r>
              <a:rPr lang="ru-RU" sz="1800" dirty="0"/>
              <a:t>Самый популярный контент в блоге и на сайте;</a:t>
            </a:r>
          </a:p>
          <a:p>
            <a:r>
              <a:rPr lang="ru-RU" sz="1800" dirty="0"/>
              <a:t>Группы в социальных сетях;</a:t>
            </a:r>
          </a:p>
          <a:p>
            <a:r>
              <a:rPr lang="ru-RU" sz="1800" dirty="0" err="1" smtClean="0"/>
              <a:t>Видеоконтент</a:t>
            </a:r>
            <a:r>
              <a:rPr lang="ru-RU" sz="1800" dirty="0" smtClean="0"/>
              <a:t> </a:t>
            </a:r>
            <a:r>
              <a:rPr lang="ru-RU" sz="1800" dirty="0"/>
              <a:t>конкурентов;</a:t>
            </a:r>
          </a:p>
          <a:p>
            <a:r>
              <a:rPr lang="ru-RU" sz="1800" dirty="0" smtClean="0"/>
              <a:t>Отзывы </a:t>
            </a:r>
            <a:r>
              <a:rPr lang="ru-RU" sz="1800" dirty="0"/>
              <a:t>клиентов и сотрудников;</a:t>
            </a:r>
          </a:p>
          <a:p>
            <a:r>
              <a:rPr lang="ru-RU" sz="1800" dirty="0"/>
              <a:t>Анализ сайта с точки зрения </a:t>
            </a:r>
            <a:r>
              <a:rPr lang="ru-RU" sz="1800" dirty="0" err="1"/>
              <a:t>юзабилити</a:t>
            </a:r>
            <a:r>
              <a:rPr lang="ru-RU" sz="1800" dirty="0"/>
              <a:t>, маркетинга, элементов вовлечения, удержания и </a:t>
            </a:r>
            <a:r>
              <a:rPr lang="ru-RU" sz="1800" dirty="0" smtClean="0"/>
              <a:t>конвертации.</a:t>
            </a:r>
            <a:endParaRPr lang="ru-RU" sz="1800" dirty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Тайный покупатель</a:t>
            </a:r>
          </a:p>
          <a:p>
            <a:r>
              <a:rPr lang="ru-RU" dirty="0" smtClean="0"/>
              <a:t>Сайты – </a:t>
            </a:r>
            <a:r>
              <a:rPr lang="ru-RU" dirty="0" err="1" smtClean="0"/>
              <a:t>отзовики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ru-RU" dirty="0" smtClean="0"/>
              <a:t>Отзывы на картах (2</a:t>
            </a:r>
            <a:r>
              <a:rPr lang="en-US" dirty="0" smtClean="0"/>
              <a:t>GIS</a:t>
            </a:r>
            <a:r>
              <a:rPr lang="ru-RU" dirty="0" smtClean="0"/>
              <a:t>, Яндекс Карты, </a:t>
            </a:r>
            <a:r>
              <a:rPr lang="en-US" dirty="0" smtClean="0"/>
              <a:t>Google</a:t>
            </a:r>
            <a:r>
              <a:rPr lang="ru-RU" dirty="0" smtClean="0"/>
              <a:t> </a:t>
            </a:r>
            <a:r>
              <a:rPr lang="en-US" dirty="0" smtClean="0"/>
              <a:t>Maps</a:t>
            </a:r>
            <a:r>
              <a:rPr lang="ru-RU" dirty="0" smtClean="0"/>
              <a:t>)</a:t>
            </a:r>
          </a:p>
          <a:p>
            <a:r>
              <a:rPr lang="ru-RU" dirty="0" smtClean="0"/>
              <a:t>Составьте </a:t>
            </a:r>
            <a:r>
              <a:rPr lang="ru-RU" dirty="0"/>
              <a:t>сводную таблицу по всем конкурентам </a:t>
            </a:r>
            <a:endParaRPr lang="ru-RU" dirty="0" smtClean="0"/>
          </a:p>
          <a:p>
            <a:r>
              <a:rPr lang="ru-RU" dirty="0" smtClean="0"/>
              <a:t>Составьте </a:t>
            </a:r>
            <a:r>
              <a:rPr lang="ru-RU" dirty="0"/>
              <a:t>подробное досье на каждого конкурента с его особенностями и </a:t>
            </a:r>
            <a:r>
              <a:rPr lang="ru-RU" dirty="0" smtClean="0"/>
              <a:t>нюансами</a:t>
            </a:r>
            <a:endParaRPr lang="ru-RU" dirty="0"/>
          </a:p>
          <a:p>
            <a:r>
              <a:rPr lang="ru-RU" dirty="0"/>
              <a:t>Настройте постоянный мониторинг конкурентов, пополняйте досье и сводную таблицу свежими данными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об этом знать?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Будем прозябать?</a:t>
            </a:r>
            <a:endParaRPr lang="ru-RU" b="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4" y="2775273"/>
            <a:ext cx="5905604" cy="2695589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smtClean="0"/>
              <a:t>Ваш ответ?</a:t>
            </a:r>
            <a:endParaRPr lang="ru-RU" b="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93845"/>
            <a:ext cx="5584371" cy="3271988"/>
          </a:xfrm>
        </p:spPr>
      </p:pic>
    </p:spTree>
    <p:extLst>
      <p:ext uri="{BB962C8B-B14F-4D97-AF65-F5344CB8AC3E}">
        <p14:creationId xmlns:p14="http://schemas.microsoft.com/office/powerpoint/2010/main" val="39941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Сайты - </a:t>
            </a:r>
            <a:r>
              <a:rPr lang="ru-RU" dirty="0" err="1" smtClean="0"/>
              <a:t>отзовики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39131"/>
            <a:ext cx="94488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448481"/>
            <a:ext cx="10515600" cy="2852737"/>
          </a:xfrm>
        </p:spPr>
        <p:txBody>
          <a:bodyPr>
            <a:normAutofit/>
          </a:bodyPr>
          <a:lstStyle/>
          <a:p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dirty="0"/>
              <a:t>Куда нести? Архитектура каналов продвижения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Каналы продвижения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Продукт</a:t>
            </a:r>
            <a:r>
              <a:rPr lang="en-US" dirty="0" smtClean="0"/>
              <a:t>/</a:t>
            </a:r>
            <a:r>
              <a:rPr lang="ru-RU" dirty="0" smtClean="0"/>
              <a:t>услугу нужно </a:t>
            </a:r>
            <a:r>
              <a:rPr lang="ru-RU" dirty="0"/>
              <a:t>донести до покупателя</a:t>
            </a:r>
            <a:r>
              <a:rPr lang="en-US" dirty="0"/>
              <a:t>/</a:t>
            </a:r>
            <a:r>
              <a:rPr lang="ru-RU" dirty="0"/>
              <a:t>потребителя</a:t>
            </a:r>
            <a:r>
              <a:rPr lang="ru-RU" dirty="0" smtClean="0"/>
              <a:t>. Делается </a:t>
            </a:r>
            <a:r>
              <a:rPr lang="ru-RU" dirty="0"/>
              <a:t>это через каналы (</a:t>
            </a:r>
            <a:r>
              <a:rPr lang="en-US" dirty="0"/>
              <a:t>online/offline)</a:t>
            </a:r>
            <a:r>
              <a:rPr lang="ru-RU" dirty="0"/>
              <a:t>.</a:t>
            </a:r>
          </a:p>
          <a:p>
            <a:r>
              <a:rPr lang="ru-RU" dirty="0"/>
              <a:t>Каналы продвижения – это путь товара от производителя к потребителю.</a:t>
            </a:r>
          </a:p>
          <a:p>
            <a:r>
              <a:rPr lang="ru-RU" dirty="0" smtClean="0"/>
              <a:t>Выбор </a:t>
            </a:r>
            <a:r>
              <a:rPr lang="ru-RU" dirty="0"/>
              <a:t>каналов </a:t>
            </a:r>
            <a:r>
              <a:rPr lang="ru-RU" dirty="0" smtClean="0"/>
              <a:t>огромный. </a:t>
            </a:r>
            <a:r>
              <a:rPr lang="ru-RU" dirty="0"/>
              <a:t>Нужно выбрать свою комбинацию, исходя из особенностей товара</a:t>
            </a:r>
            <a:r>
              <a:rPr lang="en-US" dirty="0"/>
              <a:t>/</a:t>
            </a:r>
            <a:r>
              <a:rPr lang="ru-RU" dirty="0"/>
              <a:t>услуги, целевой аудитории, компетенций организации и размеров бюджета.</a:t>
            </a:r>
          </a:p>
          <a:p>
            <a:r>
              <a:rPr lang="ru-RU" dirty="0"/>
              <a:t>Абсолютно любая комбинация каналов может быт как успешной, так и провальной.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19" y="1015637"/>
            <a:ext cx="8134350" cy="4495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Каналы продвижения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Каналы коммуникации</a:t>
            </a:r>
            <a:r>
              <a:rPr lang="en-US" dirty="0" smtClean="0"/>
              <a:t>/</a:t>
            </a:r>
            <a:r>
              <a:rPr lang="ru-RU" dirty="0" smtClean="0"/>
              <a:t>рекламные каналы</a:t>
            </a:r>
          </a:p>
          <a:p>
            <a:r>
              <a:rPr lang="ru-RU" dirty="0" smtClean="0"/>
              <a:t>Сайт</a:t>
            </a:r>
          </a:p>
          <a:p>
            <a:r>
              <a:rPr lang="ru-RU" dirty="0" err="1" smtClean="0"/>
              <a:t>Лендинг</a:t>
            </a:r>
            <a:endParaRPr lang="ru-RU" dirty="0" smtClean="0"/>
          </a:p>
          <a:p>
            <a:r>
              <a:rPr lang="ru-RU" dirty="0" smtClean="0"/>
              <a:t>Социальные сети</a:t>
            </a:r>
          </a:p>
          <a:p>
            <a:r>
              <a:rPr lang="ru-RU" dirty="0" smtClean="0"/>
              <a:t>Контекстная реклама</a:t>
            </a:r>
          </a:p>
          <a:p>
            <a:r>
              <a:rPr lang="ru-RU" dirty="0" err="1" smtClean="0"/>
              <a:t>Таргетированная</a:t>
            </a:r>
            <a:r>
              <a:rPr lang="ru-RU" dirty="0" smtClean="0"/>
              <a:t> реклама</a:t>
            </a:r>
            <a:endParaRPr lang="en-US" dirty="0" smtClean="0"/>
          </a:p>
          <a:p>
            <a:r>
              <a:rPr lang="ru-RU" dirty="0" smtClean="0"/>
              <a:t>Мессенджеры</a:t>
            </a:r>
          </a:p>
          <a:p>
            <a:r>
              <a:rPr lang="ru-RU" dirty="0" smtClean="0"/>
              <a:t>Реклама в мобильных приложениях</a:t>
            </a:r>
          </a:p>
          <a:p>
            <a:r>
              <a:rPr lang="ru-RU" dirty="0" smtClean="0"/>
              <a:t>Выставки</a:t>
            </a:r>
            <a:r>
              <a:rPr lang="en-US" dirty="0" smtClean="0"/>
              <a:t>/</a:t>
            </a:r>
            <a:r>
              <a:rPr lang="ru-RU" dirty="0" smtClean="0"/>
              <a:t>конференции</a:t>
            </a:r>
          </a:p>
          <a:p>
            <a:pPr marL="0" indent="0">
              <a:buNone/>
            </a:pPr>
            <a:r>
              <a:rPr lang="en-US" dirty="0" smtClean="0"/>
              <a:t>/</a:t>
            </a:r>
            <a:r>
              <a:rPr lang="ru-RU" dirty="0" smtClean="0"/>
              <a:t>другие мероприятия оф-</a:t>
            </a:r>
            <a:r>
              <a:rPr lang="ru-RU" dirty="0" err="1" smtClean="0"/>
              <a:t>лайн</a:t>
            </a:r>
            <a:endParaRPr lang="ru-RU" dirty="0" smtClean="0"/>
          </a:p>
          <a:p>
            <a:r>
              <a:rPr lang="ru-RU" dirty="0" err="1" smtClean="0"/>
              <a:t>Вебинары</a:t>
            </a:r>
            <a:r>
              <a:rPr lang="en-US" dirty="0" smtClean="0"/>
              <a:t>/</a:t>
            </a:r>
            <a:r>
              <a:rPr lang="ru-RU" dirty="0" smtClean="0"/>
              <a:t>другие мероприятия он-</a:t>
            </a:r>
            <a:r>
              <a:rPr lang="ru-RU" dirty="0" err="1" smtClean="0"/>
              <a:t>лайн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Каналы товародвижения</a:t>
            </a:r>
          </a:p>
          <a:p>
            <a:r>
              <a:rPr lang="ru-RU" dirty="0" smtClean="0"/>
              <a:t>Собственная точка продаж</a:t>
            </a:r>
          </a:p>
          <a:p>
            <a:r>
              <a:rPr lang="ru-RU" dirty="0" smtClean="0"/>
              <a:t>Точки продаж дилеров</a:t>
            </a:r>
          </a:p>
          <a:p>
            <a:r>
              <a:rPr lang="ru-RU" dirty="0" smtClean="0"/>
              <a:t>Сайт</a:t>
            </a:r>
          </a:p>
          <a:p>
            <a:r>
              <a:rPr lang="ru-RU" dirty="0" err="1" smtClean="0"/>
              <a:t>Лендинг</a:t>
            </a:r>
            <a:endParaRPr lang="ru-RU" dirty="0" smtClean="0"/>
          </a:p>
          <a:p>
            <a:r>
              <a:rPr lang="ru-RU" dirty="0" smtClean="0"/>
              <a:t>Социальные сети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бизнеса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Создать уникальную комбинацию каналов</a:t>
            </a:r>
          </a:p>
          <a:p>
            <a:pPr marL="0" indent="0">
              <a:buNone/>
            </a:pPr>
            <a:r>
              <a:rPr lang="ru-RU" dirty="0" smtClean="0"/>
              <a:t>Как выбрать каналы: </a:t>
            </a:r>
          </a:p>
          <a:p>
            <a:pPr marL="0" indent="0">
              <a:buNone/>
            </a:pPr>
            <a:r>
              <a:rPr lang="ru-RU" dirty="0" smtClean="0"/>
              <a:t>- «места обитания» целевой аудитории;</a:t>
            </a:r>
          </a:p>
          <a:p>
            <a:pPr marL="0" indent="0">
              <a:buNone/>
            </a:pPr>
            <a:r>
              <a:rPr lang="ru-RU" dirty="0" smtClean="0"/>
              <a:t>- по принципу подобия или отличия от конкурентов.</a:t>
            </a:r>
          </a:p>
          <a:p>
            <a:r>
              <a:rPr lang="ru-RU" dirty="0" smtClean="0"/>
              <a:t>Не слить бюджет</a:t>
            </a:r>
          </a:p>
          <a:p>
            <a:r>
              <a:rPr lang="ru-RU" dirty="0" smtClean="0"/>
              <a:t>Тестировать каналы и отключать неэффективные</a:t>
            </a:r>
          </a:p>
          <a:p>
            <a:pPr marL="0" indent="0">
              <a:buNone/>
            </a:pPr>
            <a:r>
              <a:rPr lang="ru-RU" dirty="0" smtClean="0"/>
              <a:t>Как тестировать каналы:</a:t>
            </a:r>
          </a:p>
          <a:p>
            <a:pPr>
              <a:buFontTx/>
              <a:buChar char="-"/>
            </a:pPr>
            <a:r>
              <a:rPr lang="ru-RU" dirty="0" smtClean="0"/>
              <a:t>наполнить канал (товар + деньги + контент)</a:t>
            </a:r>
          </a:p>
          <a:p>
            <a:pPr>
              <a:buFontTx/>
              <a:buChar char="-"/>
            </a:pPr>
            <a:r>
              <a:rPr lang="ru-RU" dirty="0" smtClean="0"/>
              <a:t>настроить аналитику</a:t>
            </a:r>
          </a:p>
          <a:p>
            <a:pPr>
              <a:buFontTx/>
              <a:buChar char="-"/>
            </a:pPr>
            <a:r>
              <a:rPr lang="ru-RU" dirty="0" smtClean="0"/>
              <a:t>оценить результаты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8936" y="473121"/>
            <a:ext cx="10515600" cy="2852737"/>
          </a:xfrm>
        </p:spPr>
        <p:txBody>
          <a:bodyPr/>
          <a:lstStyle/>
          <a:p>
            <a:r>
              <a:rPr lang="ru-RU" dirty="0" smtClean="0"/>
              <a:t>5. </a:t>
            </a:r>
            <a:r>
              <a:rPr lang="ru-RU" dirty="0"/>
              <a:t>Контент-стратегия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Контент – король!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6522"/>
            <a:ext cx="10515600" cy="4109544"/>
          </a:xfrm>
        </p:spPr>
      </p:pic>
    </p:spTree>
    <p:extLst>
      <p:ext uri="{BB962C8B-B14F-4D97-AF65-F5344CB8AC3E}">
        <p14:creationId xmlns:p14="http://schemas.microsoft.com/office/powerpoint/2010/main" val="20915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бизнесу контент?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Контент </a:t>
            </a:r>
            <a:r>
              <a:rPr lang="ru-RU" dirty="0"/>
              <a:t>может быть экспертным, а значит клиент может начать нам доверять (покупать </a:t>
            </a:r>
            <a:r>
              <a:rPr lang="ru-RU" dirty="0" smtClean="0"/>
              <a:t>наш продукт</a:t>
            </a:r>
            <a:r>
              <a:rPr lang="ru-RU" dirty="0"/>
              <a:t>, </a:t>
            </a:r>
            <a:r>
              <a:rPr lang="ru-RU" dirty="0" smtClean="0"/>
              <a:t>воспринимать нас как экспертов).</a:t>
            </a:r>
            <a:endParaRPr lang="ru-RU" dirty="0"/>
          </a:p>
          <a:p>
            <a:r>
              <a:rPr lang="ru-RU" dirty="0" smtClean="0"/>
              <a:t>Контент </a:t>
            </a:r>
            <a:r>
              <a:rPr lang="ru-RU" dirty="0"/>
              <a:t>может быть </a:t>
            </a:r>
            <a:r>
              <a:rPr lang="ru-RU" dirty="0" smtClean="0"/>
              <a:t>образовательным/обучающим. </a:t>
            </a:r>
            <a:r>
              <a:rPr lang="ru-RU" dirty="0"/>
              <a:t>Т</a:t>
            </a:r>
            <a:r>
              <a:rPr lang="ru-RU" dirty="0" smtClean="0"/>
              <a:t>акой </a:t>
            </a:r>
            <a:r>
              <a:rPr lang="ru-RU" dirty="0"/>
              <a:t>контент помогает </a:t>
            </a:r>
            <a:r>
              <a:rPr lang="ru-RU" dirty="0" smtClean="0"/>
              <a:t>клиенту избежать ошибок</a:t>
            </a:r>
            <a:r>
              <a:rPr lang="ru-RU" dirty="0"/>
              <a:t>, которые совершил бы клиент, не ознакомившись с </a:t>
            </a:r>
            <a:r>
              <a:rPr lang="ru-RU" dirty="0" smtClean="0"/>
              <a:t>ним.</a:t>
            </a:r>
          </a:p>
          <a:p>
            <a:r>
              <a:rPr lang="ru-RU" dirty="0" smtClean="0"/>
              <a:t>Контент </a:t>
            </a:r>
            <a:r>
              <a:rPr lang="ru-RU" dirty="0"/>
              <a:t>может быть </a:t>
            </a:r>
            <a:r>
              <a:rPr lang="ru-RU" dirty="0" smtClean="0"/>
              <a:t>- </a:t>
            </a:r>
            <a:r>
              <a:rPr lang="ru-RU" dirty="0"/>
              <a:t>оставаясь при этом тематическим </a:t>
            </a:r>
            <a:r>
              <a:rPr lang="ru-RU" dirty="0" smtClean="0"/>
              <a:t>- </a:t>
            </a:r>
            <a:r>
              <a:rPr lang="ru-RU" dirty="0"/>
              <a:t>очень смешным, провокационным</a:t>
            </a:r>
            <a:r>
              <a:rPr lang="ru-RU" dirty="0" smtClean="0"/>
              <a:t>, вовлекающим </a:t>
            </a:r>
            <a:r>
              <a:rPr lang="ru-RU" dirty="0"/>
              <a:t>в </a:t>
            </a:r>
            <a:r>
              <a:rPr lang="ru-RU" dirty="0" smtClean="0"/>
              <a:t>диалог, вызывающим эмоции.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бизнесу контент?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125" y="1420722"/>
            <a:ext cx="8329749" cy="50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Зачем мне об этом знать?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71" y="1276010"/>
            <a:ext cx="7651376" cy="5391897"/>
          </a:xfrm>
        </p:spPr>
      </p:pic>
    </p:spTree>
    <p:extLst>
      <p:ext uri="{BB962C8B-B14F-4D97-AF65-F5344CB8AC3E}">
        <p14:creationId xmlns:p14="http://schemas.microsoft.com/office/powerpoint/2010/main" val="14364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Негодный контент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Написан без первоначального глубокого изучения целевой аудитории, ее потребностей и интересов</a:t>
            </a:r>
          </a:p>
          <a:p>
            <a:r>
              <a:rPr lang="ru-RU" dirty="0" smtClean="0"/>
              <a:t>Является компиляцией или пересказом уже много раз сказанного</a:t>
            </a:r>
          </a:p>
          <a:p>
            <a:r>
              <a:rPr lang="ru-RU" dirty="0" smtClean="0"/>
              <a:t>Не дает читателю новых сведений, идей</a:t>
            </a:r>
          </a:p>
          <a:p>
            <a:r>
              <a:rPr lang="ru-RU" dirty="0" smtClean="0"/>
              <a:t>Не увлекает</a:t>
            </a:r>
          </a:p>
          <a:p>
            <a:r>
              <a:rPr lang="ru-RU" dirty="0" smtClean="0"/>
              <a:t>Не побуждает воспользоваться приведенными рекомендациями</a:t>
            </a:r>
          </a:p>
          <a:p>
            <a:r>
              <a:rPr lang="ru-RU" dirty="0" smtClean="0"/>
              <a:t>Не вызывает доверия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Тренды контент-маркетинга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82600" indent="-342900">
              <a:lnSpc>
                <a:spcPct val="110000"/>
              </a:lnSpc>
              <a:spcBef>
                <a:spcPts val="600"/>
              </a:spcBef>
              <a:buClr>
                <a:srgbClr val="2E3444"/>
              </a:buClr>
              <a:buSzPts val="1400"/>
            </a:pPr>
            <a:r>
              <a:rPr lang="ru-RU" sz="2400" dirty="0"/>
              <a:t>Перенасыщенность контентом социальных сетей. </a:t>
            </a:r>
            <a:r>
              <a:rPr lang="ru-RU" sz="2400" dirty="0" smtClean="0"/>
              <a:t>Еще в 2014 году </a:t>
            </a:r>
            <a:r>
              <a:rPr lang="en-US" sz="2400" dirty="0" smtClean="0">
                <a:highlight>
                  <a:srgbClr val="FFFFFF"/>
                </a:highlight>
              </a:rPr>
              <a:t>Facebook</a:t>
            </a:r>
            <a:r>
              <a:rPr lang="ru-RU" sz="2400" dirty="0" smtClean="0">
                <a:highlight>
                  <a:srgbClr val="FFFFFF"/>
                </a:highlight>
              </a:rPr>
              <a:t> сообщил, что «содержание</a:t>
            </a:r>
            <a:r>
              <a:rPr lang="ru-RU" sz="2400" dirty="0">
                <a:highlight>
                  <a:srgbClr val="FFFFFF"/>
                </a:highlight>
              </a:rPr>
              <a:t>, которое может быть показано в новостной ленте, увеличивается с большей скоростью, чем способность людей потреблять его». Поэтому </a:t>
            </a:r>
            <a:r>
              <a:rPr lang="ru-RU" sz="2400" dirty="0"/>
              <a:t>в социальных сетях </a:t>
            </a:r>
            <a:r>
              <a:rPr lang="ru-RU" sz="2400" dirty="0" smtClean="0"/>
              <a:t>«умные ленты» </a:t>
            </a:r>
            <a:r>
              <a:rPr lang="ru-RU" sz="2400" dirty="0"/>
              <a:t>показывают посты с наибольшим вовлечением аудитории (лайки, комментарии, </a:t>
            </a:r>
            <a:r>
              <a:rPr lang="ru-RU" sz="2400" dirty="0" err="1"/>
              <a:t>репосты</a:t>
            </a:r>
            <a:r>
              <a:rPr lang="ru-RU" sz="2400" dirty="0"/>
              <a:t>).</a:t>
            </a:r>
          </a:p>
          <a:p>
            <a:pPr marL="482600" indent="-342900">
              <a:lnSpc>
                <a:spcPct val="110000"/>
              </a:lnSpc>
              <a:spcBef>
                <a:spcPts val="600"/>
              </a:spcBef>
              <a:buClr>
                <a:srgbClr val="2E3444"/>
              </a:buClr>
              <a:buSzPts val="1400"/>
            </a:pPr>
            <a:r>
              <a:rPr lang="ru-RU" sz="2400" dirty="0"/>
              <a:t>Контент должен быть уникальным (авторским). Нужно вырабатывать свой стиль, способ </a:t>
            </a:r>
            <a:r>
              <a:rPr lang="ru-RU" sz="2400" dirty="0" smtClean="0"/>
              <a:t>«подачи» информации, искать «свою» интонацию.</a:t>
            </a:r>
            <a:endParaRPr lang="ru-RU" sz="2400" dirty="0"/>
          </a:p>
          <a:p>
            <a:pPr marL="482600" indent="-342900">
              <a:lnSpc>
                <a:spcPct val="110000"/>
              </a:lnSpc>
              <a:spcBef>
                <a:spcPts val="600"/>
              </a:spcBef>
              <a:buClr>
                <a:srgbClr val="2E3444"/>
              </a:buClr>
              <a:buSzPts val="1400"/>
            </a:pPr>
            <a:r>
              <a:rPr lang="ru-RU" sz="2400" dirty="0"/>
              <a:t>Аудитория мигрирует из социальных сетей в мессенджеры. </a:t>
            </a:r>
          </a:p>
          <a:p>
            <a:pPr marL="482600" indent="-342900">
              <a:lnSpc>
                <a:spcPct val="110000"/>
              </a:lnSpc>
              <a:spcBef>
                <a:spcPts val="600"/>
              </a:spcBef>
              <a:buClr>
                <a:srgbClr val="2E3444"/>
              </a:buClr>
              <a:buSzPts val="1400"/>
            </a:pPr>
            <a:r>
              <a:rPr lang="ru-RU" sz="2400" dirty="0"/>
              <a:t>Видео рулит (</a:t>
            </a:r>
            <a:r>
              <a:rPr lang="ru-RU" sz="2400" dirty="0" err="1"/>
              <a:t>Storis</a:t>
            </a:r>
            <a:r>
              <a:rPr lang="ru-RU" sz="2400" dirty="0"/>
              <a:t> в </a:t>
            </a:r>
            <a:r>
              <a:rPr lang="ru-RU" sz="2400" dirty="0" err="1"/>
              <a:t>Инстаграм</a:t>
            </a:r>
            <a:r>
              <a:rPr lang="ru-RU" sz="2400" dirty="0"/>
              <a:t>, </a:t>
            </a:r>
            <a:r>
              <a:rPr lang="ru-RU" sz="2400" dirty="0" err="1"/>
              <a:t>Live</a:t>
            </a:r>
            <a:r>
              <a:rPr lang="ru-RU" sz="2400" dirty="0"/>
              <a:t> в FB и VK, </a:t>
            </a:r>
            <a:r>
              <a:rPr lang="ru-RU" sz="2400" dirty="0" err="1"/>
              <a:t>Youtube</a:t>
            </a:r>
            <a:r>
              <a:rPr lang="ru-RU" sz="2400" dirty="0"/>
              <a:t>). </a:t>
            </a:r>
            <a:r>
              <a:rPr lang="ru-RU" sz="2400" dirty="0" smtClean="0">
                <a:highlight>
                  <a:srgbClr val="FFFFFF"/>
                </a:highlight>
              </a:rPr>
              <a:t>Прогноз </a:t>
            </a:r>
            <a:r>
              <a:rPr lang="ru-RU" sz="2400" dirty="0">
                <a:highlight>
                  <a:srgbClr val="FFFFFF"/>
                </a:highlight>
              </a:rPr>
              <a:t>компании </a:t>
            </a:r>
            <a:r>
              <a:rPr lang="ru-RU" sz="2400" dirty="0" err="1" smtClean="0">
                <a:highlight>
                  <a:srgbClr val="FFFFFF"/>
                </a:highlight>
              </a:rPr>
              <a:t>Cisco</a:t>
            </a:r>
            <a:r>
              <a:rPr lang="ru-RU" sz="2400" dirty="0" smtClean="0">
                <a:highlight>
                  <a:srgbClr val="FFFFFF"/>
                </a:highlight>
              </a:rPr>
              <a:t> по России:  </a:t>
            </a:r>
            <a:r>
              <a:rPr lang="ru-RU" sz="2400" dirty="0" smtClean="0"/>
              <a:t>на </a:t>
            </a:r>
            <a:r>
              <a:rPr lang="ru-RU" sz="2400" dirty="0"/>
              <a:t>долю совокупного </a:t>
            </a:r>
            <a:r>
              <a:rPr lang="ru-RU" sz="2400" dirty="0" err="1"/>
              <a:t>видеотрафика</a:t>
            </a:r>
            <a:r>
              <a:rPr lang="ru-RU" sz="2400" dirty="0"/>
              <a:t> (бизнес плюс потребители) в 2021 г. будет приходиться 79% всего интернет-трафика (в 2016 г. этот показатель составлял 61</a:t>
            </a:r>
            <a:r>
              <a:rPr lang="ru-RU" sz="2400" dirty="0" smtClean="0"/>
              <a:t>%).</a:t>
            </a:r>
            <a:endParaRPr lang="ru-RU" sz="2400" dirty="0"/>
          </a:p>
          <a:p>
            <a:pPr marL="482600" indent="-342900">
              <a:lnSpc>
                <a:spcPct val="110000"/>
              </a:lnSpc>
              <a:spcBef>
                <a:spcPts val="600"/>
              </a:spcBef>
              <a:buClr>
                <a:srgbClr val="2E3444"/>
              </a:buClr>
              <a:buSzPts val="1400"/>
            </a:pPr>
            <a:r>
              <a:rPr lang="ru-RU" sz="2400" dirty="0"/>
              <a:t>Развлекательный контент важен!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 </a:t>
            </a:r>
            <a:r>
              <a:rPr lang="ru-RU" dirty="0" smtClean="0"/>
              <a:t>идей для контент-маркетинга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texterra.ru/blog/40-veshchey-vazhnykh-dlya-kontent-marketinga.html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Подумайте какой контент и в каких форматах вы можете использовать для своего проекта, составьте контент-план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Поможет?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9" y="1403928"/>
            <a:ext cx="7234068" cy="5344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нужно сделать: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Выбрать инструменты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Найти «ручки»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Выделить бюджет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Наладить отчетность и аналитику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98" y="-138544"/>
            <a:ext cx="13326750" cy="69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Истории из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Продающий текст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Лендинг</a:t>
            </a:r>
            <a:r>
              <a:rPr lang="ru-RU" dirty="0" smtClean="0"/>
              <a:t> за 5 тыс. руб.</a:t>
            </a:r>
          </a:p>
          <a:p>
            <a:pPr marL="514350" indent="-514350">
              <a:buAutoNum type="arabicPeriod"/>
            </a:pPr>
            <a:r>
              <a:rPr lang="ru-RU" dirty="0" smtClean="0"/>
              <a:t>Что рекламировать будем?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Реклама нужна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1. Выбрать инструменты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инструменты </a:t>
            </a:r>
            <a:r>
              <a:rPr lang="en-US" dirty="0" smtClean="0"/>
              <a:t>digital-</a:t>
            </a:r>
            <a:r>
              <a:rPr lang="ru-RU" dirty="0" smtClean="0"/>
              <a:t> продвижения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Сайт</a:t>
            </a:r>
            <a:r>
              <a:rPr lang="en-US" dirty="0" smtClean="0"/>
              <a:t>/</a:t>
            </a:r>
            <a:r>
              <a:rPr lang="ru-RU" dirty="0" smtClean="0"/>
              <a:t>блог</a:t>
            </a:r>
            <a:r>
              <a:rPr lang="en-US" dirty="0" smtClean="0"/>
              <a:t>/</a:t>
            </a:r>
            <a:r>
              <a:rPr lang="ru-RU" dirty="0" err="1" smtClean="0"/>
              <a:t>лендинг</a:t>
            </a:r>
            <a:r>
              <a:rPr lang="ru-RU" dirty="0" smtClean="0"/>
              <a:t> (группа </a:t>
            </a:r>
            <a:r>
              <a:rPr lang="ru-RU" dirty="0" err="1" smtClean="0"/>
              <a:t>лендингов</a:t>
            </a:r>
            <a:r>
              <a:rPr lang="ru-RU" dirty="0" smtClean="0"/>
              <a:t>)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SEO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Контекстная реклама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Таргетированная</a:t>
            </a:r>
            <a:r>
              <a:rPr lang="ru-RU" dirty="0" smtClean="0"/>
              <a:t> реклама</a:t>
            </a:r>
          </a:p>
          <a:p>
            <a:pPr marL="514350" indent="-514350">
              <a:buAutoNum type="arabicPeriod"/>
            </a:pPr>
            <a:r>
              <a:rPr lang="en-US" dirty="0" smtClean="0"/>
              <a:t>SMM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err="1" smtClean="0"/>
              <a:t>Крауд</a:t>
            </a:r>
            <a:r>
              <a:rPr lang="ru-RU" dirty="0" smtClean="0"/>
              <a:t>-маркетинг</a:t>
            </a:r>
          </a:p>
          <a:p>
            <a:pPr marL="514350" indent="-514350">
              <a:buAutoNum type="arabicPeriod"/>
            </a:pPr>
            <a:r>
              <a:rPr lang="ru-RU" dirty="0" smtClean="0"/>
              <a:t>Мессенджер-маркетинг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Директ</a:t>
            </a:r>
            <a:r>
              <a:rPr lang="ru-RU" dirty="0" smtClean="0"/>
              <a:t>-маркетинг (</a:t>
            </a:r>
            <a:r>
              <a:rPr lang="en-US" dirty="0" smtClean="0"/>
              <a:t>e-mail)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Контент-маркетинг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Контент (тексты, видео, фото, подкасты)</a:t>
            </a:r>
          </a:p>
          <a:p>
            <a:r>
              <a:rPr lang="ru-RU" dirty="0" smtClean="0"/>
              <a:t>Визуальная составляющая проекта</a:t>
            </a:r>
          </a:p>
          <a:p>
            <a:r>
              <a:rPr lang="ru-RU" dirty="0" smtClean="0"/>
              <a:t>Креативы рекламных кампаний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Зачем мне об этом знать?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8" y="1281725"/>
            <a:ext cx="8148916" cy="5315982"/>
          </a:xfrm>
        </p:spPr>
      </p:pic>
    </p:spTree>
    <p:extLst>
      <p:ext uri="{BB962C8B-B14F-4D97-AF65-F5344CB8AC3E}">
        <p14:creationId xmlns:p14="http://schemas.microsoft.com/office/powerpoint/2010/main" val="110245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Ошибка 1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11173"/>
          <a:stretch>
            <a:fillRect/>
          </a:stretch>
        </p:blipFill>
        <p:spPr>
          <a:xfrm>
            <a:off x="5818188" y="1089025"/>
            <a:ext cx="5676900" cy="4873625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dirty="0"/>
              <a:t>Выбирать инструменты без предварительной проработки и без понимания общей картины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0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Ошибка 2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dirty="0"/>
              <a:t>Доверять все вопросы подрядчикам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r="111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63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Ошибка 3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dirty="0" smtClean="0"/>
              <a:t>Не иметь плана действий, пытаться сделать сразу все</a:t>
            </a:r>
            <a:endParaRPr lang="ru-RU" sz="3600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1" r="19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4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Ошибка 4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dirty="0" smtClean="0"/>
              <a:t>Не оценивать перспективы, не иметь плана Б</a:t>
            </a:r>
          </a:p>
          <a:p>
            <a:r>
              <a:rPr lang="ru-RU" sz="2400" dirty="0" smtClean="0"/>
              <a:t>Контекст Вам не </a:t>
            </a:r>
            <a:r>
              <a:rPr lang="ru-RU" sz="2400" dirty="0" err="1" smtClean="0"/>
              <a:t>таргет</a:t>
            </a:r>
            <a:r>
              <a:rPr lang="ru-RU" sz="2400" dirty="0" smtClean="0"/>
              <a:t>!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63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82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Ошибка 4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dirty="0"/>
              <a:t>Пытаться </a:t>
            </a:r>
            <a:r>
              <a:rPr lang="ru-RU" sz="3600" dirty="0" smtClean="0"/>
              <a:t>сделать все </a:t>
            </a:r>
            <a:r>
              <a:rPr lang="ru-RU" sz="3600" dirty="0"/>
              <a:t>своими руками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13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81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Ошибка 5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dirty="0"/>
              <a:t>Не оценивать эффективность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7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968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В маркетинге работает система</a:t>
            </a:r>
          </a:p>
          <a:p>
            <a:pPr marL="514350" indent="-514350">
              <a:buAutoNum type="arabicPeriod"/>
            </a:pPr>
            <a:r>
              <a:rPr lang="ru-RU" dirty="0" smtClean="0"/>
              <a:t>Инструменты выбираем под задачу</a:t>
            </a:r>
          </a:p>
          <a:p>
            <a:pPr marL="514350" indent="-514350">
              <a:buAutoNum type="arabicPeriod"/>
            </a:pPr>
            <a:r>
              <a:rPr lang="ru-RU" dirty="0" smtClean="0"/>
              <a:t>Действуем </a:t>
            </a:r>
            <a:r>
              <a:rPr lang="ru-RU" dirty="0" err="1" smtClean="0"/>
              <a:t>проактивно</a:t>
            </a:r>
            <a:r>
              <a:rPr lang="ru-RU" dirty="0" smtClean="0"/>
              <a:t>, не расслабляемся</a:t>
            </a:r>
          </a:p>
          <a:p>
            <a:pPr marL="514350" indent="-514350">
              <a:buAutoNum type="arabicPeriod"/>
            </a:pPr>
            <a:r>
              <a:rPr lang="ru-RU" dirty="0" smtClean="0"/>
              <a:t>Анализ эффективности (пусть самый простой) должен быть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Найти «ручки»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2923"/>
            <a:ext cx="3590365" cy="1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Самостоятельно</a:t>
            </a:r>
          </a:p>
          <a:p>
            <a:r>
              <a:rPr lang="ru-RU" dirty="0" smtClean="0"/>
              <a:t>Маркетолог в штат</a:t>
            </a:r>
          </a:p>
          <a:p>
            <a:r>
              <a:rPr lang="ru-RU" dirty="0" err="1" smtClean="0"/>
              <a:t>Фрилансер</a:t>
            </a:r>
            <a:r>
              <a:rPr lang="en-US" dirty="0" smtClean="0"/>
              <a:t>/</a:t>
            </a:r>
            <a:r>
              <a:rPr lang="ru-RU" dirty="0" err="1" smtClean="0"/>
              <a:t>фрилансеры</a:t>
            </a:r>
            <a:endParaRPr lang="ru-RU" dirty="0" smtClean="0"/>
          </a:p>
          <a:p>
            <a:r>
              <a:rPr lang="ru-RU" dirty="0" smtClean="0"/>
              <a:t>Агентство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Вовлеченность</a:t>
            </a:r>
          </a:p>
          <a:p>
            <a:r>
              <a:rPr lang="ru-RU" dirty="0" smtClean="0"/>
              <a:t>Понимание что работает, а что – нет в вашем случае</a:t>
            </a:r>
          </a:p>
          <a:p>
            <a:r>
              <a:rPr lang="ru-RU" dirty="0" smtClean="0"/>
              <a:t>«</a:t>
            </a:r>
            <a:r>
              <a:rPr lang="ru-RU" dirty="0"/>
              <a:t>Э</a:t>
            </a:r>
            <a:r>
              <a:rPr lang="ru-RU" dirty="0" smtClean="0"/>
              <a:t>ффект экономии» (если получается)</a:t>
            </a:r>
          </a:p>
          <a:p>
            <a:endParaRPr lang="ru-RU" dirty="0"/>
          </a:p>
        </p:txBody>
      </p:sp>
      <p:sp>
        <p:nvSpPr>
          <p:cNvPr id="16" name="Объект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Нет глубоких знаний</a:t>
            </a:r>
          </a:p>
          <a:p>
            <a:r>
              <a:rPr lang="ru-RU" dirty="0" smtClean="0"/>
              <a:t>Возможны ошибки, которые самому не видны и которые не кому исправить</a:t>
            </a:r>
          </a:p>
          <a:p>
            <a:r>
              <a:rPr lang="ru-RU" dirty="0" smtClean="0"/>
              <a:t>Занимает много времени</a:t>
            </a:r>
          </a:p>
          <a:p>
            <a:r>
              <a:rPr lang="ru-RU" dirty="0" smtClean="0"/>
              <a:t>Легко «слить» бюджет </a:t>
            </a:r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4" y="1376669"/>
            <a:ext cx="858226" cy="8582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1373890"/>
            <a:ext cx="830516" cy="830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9" y="0"/>
            <a:ext cx="13306698" cy="69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Маркетолог в штат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Экономия времени предпринимателя</a:t>
            </a:r>
          </a:p>
          <a:p>
            <a:r>
              <a:rPr lang="ru-RU" dirty="0" smtClean="0"/>
              <a:t>Есть «ответственный за провал»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6" name="Объект 1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Нужно ставить задачи, а для этого самому нужны знания</a:t>
            </a:r>
          </a:p>
          <a:p>
            <a:r>
              <a:rPr lang="ru-RU" dirty="0" smtClean="0"/>
              <a:t>Непонятно как оценивать эффективность</a:t>
            </a:r>
          </a:p>
          <a:p>
            <a:r>
              <a:rPr lang="ru-RU" dirty="0" smtClean="0"/>
              <a:t>Даже отличный маркетолог – не «универсальный солдат»</a:t>
            </a:r>
          </a:p>
          <a:p>
            <a:r>
              <a:rPr lang="ru-RU" dirty="0" smtClean="0"/>
              <a:t>Подрядчиков все равно </a:t>
            </a:r>
            <a:r>
              <a:rPr lang="ru-RU" dirty="0"/>
              <a:t>придется </a:t>
            </a:r>
            <a:r>
              <a:rPr lang="ru-RU" dirty="0" smtClean="0"/>
              <a:t>нанимать</a:t>
            </a:r>
          </a:p>
          <a:p>
            <a:r>
              <a:rPr lang="ru-RU" dirty="0" smtClean="0"/>
              <a:t>Высокие зарплатные ожидания у специалистов с высоким уровнем экспертизы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4" y="1376669"/>
            <a:ext cx="858226" cy="8582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1373890"/>
            <a:ext cx="830516" cy="830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738834"/>
            <a:ext cx="3230418" cy="99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2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874" y="-96062"/>
            <a:ext cx="13248992" cy="6954061"/>
          </a:xfrm>
        </p:spPr>
      </p:pic>
    </p:spTree>
    <p:extLst>
      <p:ext uri="{BB962C8B-B14F-4D97-AF65-F5344CB8AC3E}">
        <p14:creationId xmlns:p14="http://schemas.microsoft.com/office/powerpoint/2010/main" val="9694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Фрилансер</a:t>
            </a:r>
            <a:r>
              <a:rPr lang="en-US" dirty="0" smtClean="0"/>
              <a:t>/</a:t>
            </a:r>
            <a:r>
              <a:rPr lang="ru-RU" dirty="0" err="1" smtClean="0"/>
              <a:t>фрилансеры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Огромный выбор</a:t>
            </a:r>
          </a:p>
          <a:p>
            <a:r>
              <a:rPr lang="ru-RU" dirty="0" smtClean="0"/>
              <a:t>Приемлемое </a:t>
            </a:r>
            <a:r>
              <a:rPr lang="ru-RU" dirty="0"/>
              <a:t>качество за адекватную цену</a:t>
            </a:r>
          </a:p>
          <a:p>
            <a:r>
              <a:rPr lang="ru-RU" dirty="0" smtClean="0"/>
              <a:t>Относительная экономия времени предпринимателя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6" name="Объект 1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Много времени тратится на выбор и сравнение условий</a:t>
            </a:r>
          </a:p>
          <a:p>
            <a:r>
              <a:rPr lang="ru-RU" dirty="0" smtClean="0"/>
              <a:t>Выполняются только разовые или однотипные повторяющиеся задачи</a:t>
            </a:r>
          </a:p>
          <a:p>
            <a:r>
              <a:rPr lang="ru-RU" dirty="0" smtClean="0"/>
              <a:t>Нужно тратить время на разработку технического задания</a:t>
            </a:r>
          </a:p>
          <a:p>
            <a:r>
              <a:rPr lang="ru-RU" dirty="0" err="1" smtClean="0"/>
              <a:t>Фрилансеров</a:t>
            </a:r>
            <a:r>
              <a:rPr lang="ru-RU" dirty="0" smtClean="0"/>
              <a:t> нужно контролировать</a:t>
            </a:r>
          </a:p>
          <a:p>
            <a:r>
              <a:rPr lang="ru-RU" dirty="0" smtClean="0"/>
              <a:t>На разные работы нужно</a:t>
            </a:r>
            <a:r>
              <a:rPr lang="en-US" dirty="0" smtClean="0"/>
              <a:t> </a:t>
            </a:r>
            <a:r>
              <a:rPr lang="ru-RU" dirty="0" smtClean="0"/>
              <a:t>нанимать разных специалистов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4" y="1376669"/>
            <a:ext cx="858226" cy="8582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1373890"/>
            <a:ext cx="830516" cy="830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Агентство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Серьезная экспертиза (не у всех!)</a:t>
            </a:r>
          </a:p>
          <a:p>
            <a:r>
              <a:rPr lang="ru-RU" dirty="0" smtClean="0"/>
              <a:t>Огромный выбор</a:t>
            </a:r>
          </a:p>
          <a:p>
            <a:r>
              <a:rPr lang="ru-RU" dirty="0" smtClean="0"/>
              <a:t>Экономия времени предпринимателя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6" name="Объект 1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Высокий ценник</a:t>
            </a:r>
          </a:p>
          <a:p>
            <a:r>
              <a:rPr lang="ru-RU" dirty="0" smtClean="0"/>
              <a:t>Агентствам не интересны </a:t>
            </a:r>
            <a:r>
              <a:rPr lang="ru-RU" dirty="0" err="1" smtClean="0"/>
              <a:t>микробюджеты</a:t>
            </a:r>
            <a:endParaRPr lang="ru-RU" dirty="0" smtClean="0"/>
          </a:p>
          <a:p>
            <a:r>
              <a:rPr lang="ru-RU" dirty="0" smtClean="0"/>
              <a:t>Продуктовая ориентация</a:t>
            </a:r>
          </a:p>
          <a:p>
            <a:r>
              <a:rPr lang="ru-RU" dirty="0" smtClean="0"/>
              <a:t>Придется тратить время на выбор и сравнение условий</a:t>
            </a:r>
          </a:p>
          <a:p>
            <a:r>
              <a:rPr lang="ru-RU" dirty="0" smtClean="0"/>
              <a:t>Нужно тратить время на разработку технического задания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4" y="1376669"/>
            <a:ext cx="858226" cy="8582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1373890"/>
            <a:ext cx="830516" cy="830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оценить квалификацию агентства или </a:t>
            </a:r>
            <a:r>
              <a:rPr lang="ru-RU" dirty="0" err="1" smtClean="0"/>
              <a:t>фрилансера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Кейсы в вашей тематике или в вашей нише. Не во всех нишах возможны кейсы!!!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Прогнозы как показатель уровня экспертизы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Не рекомендации, а отзывы</a:t>
            </a:r>
          </a:p>
          <a:p>
            <a:pPr marL="514350" indent="-514350">
              <a:buAutoNum type="arabicPeriod"/>
            </a:pPr>
            <a:r>
              <a:rPr lang="ru-RU" dirty="0" smtClean="0"/>
              <a:t>Сколько времени агентство или специалист готово потратить на изучение вашего бизнеса</a:t>
            </a:r>
          </a:p>
          <a:p>
            <a:pPr marL="514350" indent="-514350">
              <a:buAutoNum type="arabicPeriod"/>
            </a:pPr>
            <a:r>
              <a:rPr lang="ru-RU" dirty="0" smtClean="0"/>
              <a:t>Стандарты клиентского сервиса – узнать перед началом работы внутреннюю «кухню» агентства!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Насколько комфортны коммуникации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Тесты или пробная работа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где гарантии?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533" y="1825624"/>
            <a:ext cx="7503394" cy="478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Удачное решение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Предприниматель = базовые знания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Маркетолог = система + идеи + аналитика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Продуктовые подрядчики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75" y="3889376"/>
            <a:ext cx="928075" cy="928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14" y="2245303"/>
            <a:ext cx="968195" cy="9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Придется меняться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Придется делать свою часть работы</a:t>
            </a:r>
          </a:p>
          <a:p>
            <a:pPr marL="514350" indent="-514350">
              <a:buAutoNum type="arabicPeriod"/>
            </a:pPr>
            <a:r>
              <a:rPr lang="ru-RU" dirty="0" smtClean="0"/>
              <a:t>В договоре с агентством или специалистом должен быть подробно описан процесс согласования результатов и коммуникации (каналы связи, время связи, периодичность и формы отчетности)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 специалиста (</a:t>
            </a:r>
            <a:r>
              <a:rPr lang="ru-RU" dirty="0" err="1" smtClean="0"/>
              <a:t>таргетолога</a:t>
            </a:r>
            <a:r>
              <a:rPr lang="ru-RU" dirty="0" smtClean="0"/>
              <a:t>, </a:t>
            </a:r>
            <a:r>
              <a:rPr lang="ru-RU" dirty="0" err="1" smtClean="0"/>
              <a:t>контекстолога</a:t>
            </a:r>
            <a:r>
              <a:rPr lang="ru-RU" dirty="0" smtClean="0"/>
              <a:t>) не надо смотреть как на спасителя. !!! Специалисты стремятся работать с теми, у кого все хорошо</a:t>
            </a:r>
          </a:p>
          <a:p>
            <a:pPr marL="514350" indent="-514350">
              <a:buAutoNum type="arabicPeriod"/>
            </a:pPr>
            <a:r>
              <a:rPr lang="ru-RU" dirty="0" smtClean="0"/>
              <a:t>Партнерские отношения с подрядчиками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ru-RU" dirty="0" smtClean="0"/>
              <a:t>. Выделить бюджет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Бюджет должен быть!</a:t>
            </a:r>
          </a:p>
          <a:p>
            <a:pPr marL="514350" indent="-514350">
              <a:buAutoNum type="arabicPeriod"/>
            </a:pPr>
            <a:r>
              <a:rPr lang="ru-RU" dirty="0" smtClean="0"/>
              <a:t>Это не должны быть последние деньги!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Постоянная часть: оплата маркетолога, оплата сервисов (</a:t>
            </a:r>
            <a:r>
              <a:rPr lang="en-US" dirty="0" smtClean="0"/>
              <a:t>call-tracking</a:t>
            </a:r>
            <a:r>
              <a:rPr lang="ru-RU" dirty="0" smtClean="0"/>
              <a:t>, </a:t>
            </a:r>
            <a:r>
              <a:rPr lang="en-US" dirty="0" smtClean="0"/>
              <a:t>CRM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графические редакторы, видео-редакторы, сервисы для </a:t>
            </a:r>
            <a:r>
              <a:rPr lang="en-US" dirty="0" smtClean="0"/>
              <a:t>SMM</a:t>
            </a:r>
            <a:r>
              <a:rPr lang="ru-RU" dirty="0" smtClean="0"/>
              <a:t>, сервисы для </a:t>
            </a:r>
            <a:r>
              <a:rPr lang="en-US" dirty="0" smtClean="0"/>
              <a:t>SEO)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Переменная часть: услуги агентств или </a:t>
            </a:r>
            <a:r>
              <a:rPr lang="ru-RU" dirty="0" err="1" smtClean="0"/>
              <a:t>фрилансеров</a:t>
            </a:r>
            <a:r>
              <a:rPr lang="ru-RU" dirty="0" smtClean="0"/>
              <a:t>, изготовление рекламы, настройка рекламных кампаний (контекст, </a:t>
            </a:r>
            <a:r>
              <a:rPr lang="ru-RU" dirty="0" err="1" smtClean="0"/>
              <a:t>таргет</a:t>
            </a:r>
            <a:r>
              <a:rPr lang="ru-RU" dirty="0" smtClean="0"/>
              <a:t>)</a:t>
            </a:r>
          </a:p>
          <a:p>
            <a:pPr marL="514350" indent="-514350">
              <a:buAutoNum type="arabicPeriod"/>
            </a:pPr>
            <a:r>
              <a:rPr lang="ru-RU" dirty="0" smtClean="0"/>
              <a:t>Инвестиции в визуальный контент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Создательница линии необычной косметики (</a:t>
            </a:r>
            <a:r>
              <a:rPr lang="ru-RU" sz="1800" dirty="0" smtClean="0"/>
              <a:t>бренд </a:t>
            </a:r>
            <a:r>
              <a:rPr lang="ru-RU" sz="1800" dirty="0"/>
              <a:t>“</a:t>
            </a:r>
            <a:r>
              <a:rPr lang="ru-RU" sz="1800" dirty="0" err="1"/>
              <a:t>Пентакан</a:t>
            </a:r>
            <a:r>
              <a:rPr lang="ru-RU" sz="1800" dirty="0"/>
              <a:t>”) Ольга </a:t>
            </a:r>
            <a:r>
              <a:rPr lang="ru-RU" sz="1800" dirty="0" smtClean="0"/>
              <a:t>Трофимова</a:t>
            </a:r>
            <a:endParaRPr lang="ru-RU" sz="1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94" y="987425"/>
            <a:ext cx="3429587" cy="487362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endParaRPr lang="ru-RU" sz="2800" dirty="0" smtClean="0"/>
          </a:p>
          <a:p>
            <a:r>
              <a:rPr lang="ru-RU" sz="2800" dirty="0" smtClean="0"/>
              <a:t>«Если </a:t>
            </a:r>
            <a:r>
              <a:rPr lang="ru-RU" sz="2800" dirty="0"/>
              <a:t>бы я начинала проект сейчас, я бы внимательнее относилась к финансам и больше вкладывала в </a:t>
            </a:r>
            <a:r>
              <a:rPr lang="ru-RU" sz="2800" dirty="0" smtClean="0"/>
              <a:t>маркетинг».</a:t>
            </a:r>
            <a:endParaRPr lang="ru-RU" sz="2800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u="sng" dirty="0">
                <a:hlinkClick r:id="rId3"/>
              </a:rPr>
              <a:t>https://biz360.ru/materials/biznes-v-dekrete-kak-zarabotat-na-kosmetike-iz-morskikh-ogurtsov/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2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Наладить отчетность и аналитику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данные: веб-аналитика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Веб-аналитика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94" y="2445707"/>
            <a:ext cx="4412706" cy="124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89" y="4312501"/>
            <a:ext cx="4353831" cy="1020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данные: </a:t>
            </a:r>
            <a:r>
              <a:rPr lang="en-US" dirty="0" smtClean="0"/>
              <a:t>call-tracking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ru-RU" dirty="0" smtClean="0"/>
              <a:t>татический</a:t>
            </a:r>
            <a:r>
              <a:rPr lang="en-US" dirty="0" smtClean="0"/>
              <a:t> call-tracking </a:t>
            </a:r>
            <a:r>
              <a:rPr lang="ru-RU" dirty="0" smtClean="0"/>
              <a:t>позволяет </a:t>
            </a:r>
            <a:r>
              <a:rPr lang="ru-RU" dirty="0"/>
              <a:t>оценить эффективность рекламных каналов – выделяется номер на каждый рекламный </a:t>
            </a:r>
            <a:r>
              <a:rPr lang="ru-RU" dirty="0" smtClean="0"/>
              <a:t>канал</a:t>
            </a:r>
            <a:endParaRPr lang="en-US" dirty="0" smtClean="0"/>
          </a:p>
          <a:p>
            <a:r>
              <a:rPr lang="ru-RU" dirty="0" smtClean="0"/>
              <a:t>Динамический</a:t>
            </a:r>
            <a:r>
              <a:rPr lang="en-US" dirty="0"/>
              <a:t> </a:t>
            </a:r>
            <a:r>
              <a:rPr lang="ru-RU" dirty="0" smtClean="0"/>
              <a:t>с</a:t>
            </a:r>
            <a:r>
              <a:rPr lang="en-US" dirty="0" smtClean="0"/>
              <a:t>all-tracking</a:t>
            </a:r>
            <a:r>
              <a:rPr lang="ru-RU" dirty="0" smtClean="0"/>
              <a:t>  </a:t>
            </a:r>
            <a:r>
              <a:rPr lang="ru-RU" dirty="0"/>
              <a:t>позволяет определить эффективность объявлений в канале – сайт покажет разные номера </a:t>
            </a:r>
            <a:r>
              <a:rPr lang="ru-RU" dirty="0" smtClean="0"/>
              <a:t>телефонов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данные: </a:t>
            </a:r>
            <a:r>
              <a:rPr lang="en-US" dirty="0" smtClean="0"/>
              <a:t>call-tracking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1690688"/>
            <a:ext cx="9135904" cy="46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данные:</a:t>
            </a:r>
            <a:r>
              <a:rPr lang="en-US" dirty="0" smtClean="0"/>
              <a:t> CRM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82" y="1565500"/>
            <a:ext cx="8571873" cy="4821678"/>
          </a:xfrm>
        </p:spPr>
      </p:pic>
    </p:spTree>
    <p:extLst>
      <p:ext uri="{BB962C8B-B14F-4D97-AF65-F5344CB8AC3E}">
        <p14:creationId xmlns:p14="http://schemas.microsoft.com/office/powerpoint/2010/main" val="12191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данные:</a:t>
            </a:r>
            <a:r>
              <a:rPr lang="en-US" dirty="0" smtClean="0"/>
              <a:t>CRM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75" y="1490044"/>
            <a:ext cx="8919953" cy="5148602"/>
          </a:xfrm>
        </p:spPr>
      </p:pic>
    </p:spTree>
    <p:extLst>
      <p:ext uri="{BB962C8B-B14F-4D97-AF65-F5344CB8AC3E}">
        <p14:creationId xmlns:p14="http://schemas.microsoft.com/office/powerpoint/2010/main" val="17874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данные: </a:t>
            </a:r>
            <a:r>
              <a:rPr lang="en-US" dirty="0" smtClean="0"/>
              <a:t>CRM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2" y="1315348"/>
            <a:ext cx="10067107" cy="5390543"/>
          </a:xfrm>
        </p:spPr>
      </p:pic>
    </p:spTree>
    <p:extLst>
      <p:ext uri="{BB962C8B-B14F-4D97-AF65-F5344CB8AC3E}">
        <p14:creationId xmlns:p14="http://schemas.microsoft.com/office/powerpoint/2010/main" val="42192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43" y="-60960"/>
            <a:ext cx="13178971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Анализируем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Метрика — то, что вы можете сосчитать, например, количество пользователей, событий или транзакций. Это просто число, и как вы интерпретируете это число, зависит от вас.</a:t>
            </a:r>
          </a:p>
          <a:p>
            <a:r>
              <a:rPr lang="ru-RU" dirty="0"/>
              <a:t>KPI — это ключевой показатель эффективности, который обычно измеряется в процентах и имеет определенную норму. Например, сравнив свой фактический KPI со средним по рынку, вы сможете сделать вывод об эффективности вашего бизнеса.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Анализируем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6251"/>
            <a:ext cx="10515600" cy="4356872"/>
          </a:xfrm>
        </p:spPr>
        <p:txBody>
          <a:bodyPr/>
          <a:lstStyle/>
          <a:p>
            <a:r>
              <a:rPr lang="ru-RU" dirty="0" smtClean="0"/>
              <a:t>Объем продаж (в натуральных единицах, в рублях)</a:t>
            </a:r>
          </a:p>
          <a:p>
            <a:r>
              <a:rPr lang="ru-RU" dirty="0" smtClean="0"/>
              <a:t>Длительность цикла сделки</a:t>
            </a:r>
          </a:p>
          <a:p>
            <a:r>
              <a:rPr lang="ru-RU" dirty="0" smtClean="0"/>
              <a:t>Средний чек</a:t>
            </a:r>
          </a:p>
          <a:p>
            <a:r>
              <a:rPr lang="ru-RU" dirty="0" smtClean="0"/>
              <a:t>Количество новых клиентов за период</a:t>
            </a:r>
          </a:p>
          <a:p>
            <a:r>
              <a:rPr lang="ru-RU" dirty="0" smtClean="0"/>
              <a:t>Количество </a:t>
            </a:r>
            <a:r>
              <a:rPr lang="ru-RU" dirty="0" err="1" smtClean="0"/>
              <a:t>лидов</a:t>
            </a:r>
            <a:r>
              <a:rPr lang="ru-RU" dirty="0" smtClean="0"/>
              <a:t> за период, за отдельную рекламную кампанию</a:t>
            </a:r>
          </a:p>
          <a:p>
            <a:r>
              <a:rPr lang="ru-RU" dirty="0"/>
              <a:t>Количество клиентов, совершивших покупки </a:t>
            </a:r>
            <a:r>
              <a:rPr lang="ru-RU" dirty="0" smtClean="0"/>
              <a:t>повторно за период</a:t>
            </a:r>
            <a:endParaRPr lang="ru-RU" dirty="0"/>
          </a:p>
          <a:p>
            <a:r>
              <a:rPr lang="ru-RU" dirty="0"/>
              <a:t>Средний чек повторной покупки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5 основных шагов: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 Кто он, мой клиент? Исследование целевой аудитории и оценка спроса.</a:t>
            </a:r>
          </a:p>
          <a:p>
            <a:pPr marL="0" indent="0">
              <a:buNone/>
            </a:pPr>
            <a:r>
              <a:rPr lang="ru-RU" dirty="0" smtClean="0"/>
              <a:t>2. Продолжаем исследование целевой аудитории. Модель «ЗПВ»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Кто </a:t>
            </a:r>
            <a:r>
              <a:rPr lang="ru-RU" dirty="0"/>
              <a:t>здесь? Чему мы можем и должны научиться у конкурентов?</a:t>
            </a:r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. Куда нести? Архитектура каналов продвижения.</a:t>
            </a:r>
          </a:p>
          <a:p>
            <a:pPr marL="0" indent="0">
              <a:buNone/>
            </a:pPr>
            <a:r>
              <a:rPr lang="ru-RU" dirty="0" smtClean="0"/>
              <a:t>5. Контент-стратегия.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Анализируем данные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997" y="1615830"/>
            <a:ext cx="7115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Индекс удовлетворенности клиента (</a:t>
            </a:r>
            <a:r>
              <a:rPr lang="en-US" sz="2800" dirty="0"/>
              <a:t>NPS)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0" y="2139050"/>
            <a:ext cx="6462320" cy="4259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Анализируем данные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Стоимость привлечения клиента </a:t>
            </a:r>
            <a:r>
              <a:rPr lang="en-US" dirty="0"/>
              <a:t>(CAC)</a:t>
            </a:r>
            <a:r>
              <a:rPr lang="ru-RU" dirty="0"/>
              <a:t> — это итоговая сумма, затраченная на привлечение одного нового </a:t>
            </a:r>
            <a:r>
              <a:rPr lang="ru-RU" dirty="0" smtClean="0"/>
              <a:t>клиента </a:t>
            </a:r>
            <a:r>
              <a:rPr lang="ru-RU" b="1" dirty="0" smtClean="0"/>
              <a:t>(Затраты на привлечение клиентов</a:t>
            </a:r>
            <a:r>
              <a:rPr lang="en-US" b="1" dirty="0" smtClean="0"/>
              <a:t>/</a:t>
            </a:r>
            <a:r>
              <a:rPr lang="ru-RU" b="1" dirty="0" smtClean="0"/>
              <a:t>Количество новых клиентов)</a:t>
            </a:r>
          </a:p>
          <a:p>
            <a:r>
              <a:rPr lang="ru-RU" dirty="0"/>
              <a:t>Средний доход с пользователя/клиента (ARPU/ARPC</a:t>
            </a:r>
            <a:r>
              <a:rPr lang="ru-RU" dirty="0" smtClean="0"/>
              <a:t>) - </a:t>
            </a:r>
            <a:r>
              <a:rPr lang="ru-RU" dirty="0"/>
              <a:t>сколько денег приносит вам каждый пользователь или платящий клиент за определенный </a:t>
            </a:r>
            <a:r>
              <a:rPr lang="ru-RU" dirty="0" smtClean="0"/>
              <a:t>период </a:t>
            </a:r>
            <a:r>
              <a:rPr lang="ru-RU" b="1" dirty="0" smtClean="0"/>
              <a:t>(Общий доход</a:t>
            </a:r>
            <a:r>
              <a:rPr lang="en-US" b="1" dirty="0" smtClean="0"/>
              <a:t>/</a:t>
            </a:r>
            <a:r>
              <a:rPr lang="ru-RU" b="1" dirty="0" smtClean="0"/>
              <a:t>Количество пользователей (клиентов)</a:t>
            </a:r>
            <a:endParaRPr lang="ru-RU" b="1" dirty="0"/>
          </a:p>
          <a:p>
            <a:r>
              <a:rPr lang="ru-RU" dirty="0" smtClean="0"/>
              <a:t>Срок окупаемости клиента (</a:t>
            </a:r>
            <a:r>
              <a:rPr lang="ru-RU" dirty="0" err="1"/>
              <a:t>Payback</a:t>
            </a:r>
            <a:r>
              <a:rPr lang="ru-RU" dirty="0"/>
              <a:t> </a:t>
            </a:r>
            <a:r>
              <a:rPr lang="ru-RU" dirty="0" err="1" smtClean="0"/>
              <a:t>Time</a:t>
            </a:r>
            <a:r>
              <a:rPr lang="ru-RU" dirty="0" smtClean="0"/>
              <a:t>)</a:t>
            </a:r>
            <a:r>
              <a:rPr lang="ru-RU" dirty="0"/>
              <a:t> — период времени, за который доход от покупателя перекроет расходы на его </a:t>
            </a:r>
            <a:r>
              <a:rPr lang="ru-RU" dirty="0" smtClean="0"/>
              <a:t>привлечение </a:t>
            </a:r>
            <a:r>
              <a:rPr lang="ru-RU" b="1" dirty="0" smtClean="0"/>
              <a:t>(Средний доход с пользователя (клиента)/ </a:t>
            </a:r>
            <a:r>
              <a:rPr lang="en-US" b="1" dirty="0" smtClean="0"/>
              <a:t>C</a:t>
            </a:r>
            <a:r>
              <a:rPr lang="ru-RU" b="1" dirty="0" err="1" smtClean="0"/>
              <a:t>тоимость</a:t>
            </a:r>
            <a:r>
              <a:rPr lang="ru-RU" b="1" dirty="0" smtClean="0"/>
              <a:t> </a:t>
            </a:r>
            <a:r>
              <a:rPr lang="ru-RU" b="1" dirty="0"/>
              <a:t>привлечения одного </a:t>
            </a:r>
            <a:r>
              <a:rPr lang="ru-RU" b="1" dirty="0" smtClean="0"/>
              <a:t>клиента)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Прибыль </a:t>
            </a:r>
            <a:r>
              <a:rPr lang="ru-RU" dirty="0"/>
              <a:t>от клиента (LTV) — это прибыль от привлечённого клиента за всё время, пока он остаётся с вами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Анализируем данные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Коэффициент </a:t>
            </a:r>
            <a:r>
              <a:rPr lang="ru-RU" dirty="0" smtClean="0"/>
              <a:t>конверсии (С</a:t>
            </a:r>
            <a:r>
              <a:rPr lang="en-US" dirty="0" smtClean="0"/>
              <a:t>R)</a:t>
            </a:r>
            <a:r>
              <a:rPr lang="ru-RU" dirty="0"/>
              <a:t> — это процент пользователей, которые выполнили целевое </a:t>
            </a:r>
            <a:r>
              <a:rPr lang="ru-RU" dirty="0" smtClean="0"/>
              <a:t>действие</a:t>
            </a:r>
            <a:r>
              <a:rPr lang="en-US" dirty="0" smtClean="0"/>
              <a:t> </a:t>
            </a:r>
            <a:r>
              <a:rPr lang="en-US" b="1" dirty="0" smtClean="0"/>
              <a:t>(</a:t>
            </a:r>
            <a:r>
              <a:rPr lang="ru-RU" b="1" dirty="0" smtClean="0"/>
              <a:t>Количество конверсий</a:t>
            </a:r>
            <a:r>
              <a:rPr lang="en-US" b="1" dirty="0" smtClean="0"/>
              <a:t>/</a:t>
            </a:r>
            <a:r>
              <a:rPr lang="ru-RU" b="1" dirty="0" smtClean="0"/>
              <a:t>Количество посетителей сайта * 100 %)</a:t>
            </a:r>
          </a:p>
          <a:p>
            <a:r>
              <a:rPr lang="ru-RU" dirty="0" smtClean="0"/>
              <a:t>Показатель </a:t>
            </a:r>
            <a:r>
              <a:rPr lang="ru-RU" dirty="0" err="1" smtClean="0"/>
              <a:t>кликабельности</a:t>
            </a:r>
            <a:r>
              <a:rPr lang="ru-RU" dirty="0" smtClean="0"/>
              <a:t> </a:t>
            </a:r>
            <a:r>
              <a:rPr lang="en-US" dirty="0" smtClean="0"/>
              <a:t>(CTR)</a:t>
            </a:r>
            <a:r>
              <a:rPr lang="en-US" b="1" dirty="0" smtClean="0"/>
              <a:t> - </a:t>
            </a:r>
            <a:r>
              <a:rPr lang="ru-RU" dirty="0"/>
              <a:t>процент пользователей, увидевших баннер (кнопку или ссылку) кликнули по </a:t>
            </a:r>
            <a:r>
              <a:rPr lang="ru-RU" dirty="0" smtClean="0"/>
              <a:t>нему</a:t>
            </a:r>
            <a:r>
              <a:rPr lang="en-US" dirty="0" smtClean="0"/>
              <a:t> </a:t>
            </a:r>
            <a:r>
              <a:rPr lang="en-US" b="1" dirty="0" smtClean="0"/>
              <a:t>(</a:t>
            </a:r>
            <a:r>
              <a:rPr lang="ru-RU" b="1" dirty="0" smtClean="0"/>
              <a:t>Количество кликов</a:t>
            </a:r>
            <a:r>
              <a:rPr lang="en-US" b="1" dirty="0" smtClean="0"/>
              <a:t>/</a:t>
            </a:r>
            <a:r>
              <a:rPr lang="ru-RU" b="1" dirty="0" smtClean="0"/>
              <a:t>Количество показов * 100 %)</a:t>
            </a:r>
          </a:p>
          <a:p>
            <a:r>
              <a:rPr lang="ru-RU" dirty="0" smtClean="0"/>
              <a:t>Цена за клик (</a:t>
            </a:r>
            <a:r>
              <a:rPr lang="en-US" dirty="0" smtClean="0"/>
              <a:t>CPC) </a:t>
            </a:r>
            <a:r>
              <a:rPr lang="en-US" b="1" dirty="0" smtClean="0"/>
              <a:t>- </a:t>
            </a:r>
            <a:r>
              <a:rPr lang="ru-RU" dirty="0"/>
              <a:t>Цена за клик — сумма, которую вы платите рекламной площадке за каждый клик по вашему </a:t>
            </a:r>
            <a:r>
              <a:rPr lang="ru-RU" dirty="0" smtClean="0"/>
              <a:t>объявлению</a:t>
            </a:r>
            <a:r>
              <a:rPr lang="en-US" dirty="0" smtClean="0"/>
              <a:t> </a:t>
            </a:r>
            <a:r>
              <a:rPr lang="en-US" b="1" dirty="0" smtClean="0"/>
              <a:t>(</a:t>
            </a:r>
            <a:r>
              <a:rPr lang="ru-RU" b="1" dirty="0" smtClean="0"/>
              <a:t>Расходы на рекламу</a:t>
            </a:r>
            <a:r>
              <a:rPr lang="en-US" b="1" dirty="0" smtClean="0"/>
              <a:t>/</a:t>
            </a:r>
            <a:r>
              <a:rPr lang="ru-RU" b="1" dirty="0" smtClean="0"/>
              <a:t>Количество кликов)</a:t>
            </a:r>
          </a:p>
          <a:p>
            <a:r>
              <a:rPr lang="ru-RU" dirty="0"/>
              <a:t>Цена за </a:t>
            </a:r>
            <a:r>
              <a:rPr lang="ru-RU" dirty="0" smtClean="0"/>
              <a:t>действие (</a:t>
            </a:r>
            <a:r>
              <a:rPr lang="en-US" dirty="0" smtClean="0"/>
              <a:t>CPA)</a:t>
            </a:r>
            <a:r>
              <a:rPr lang="ru-RU" dirty="0"/>
              <a:t> — сумма, которую вы платите рекламной площадке, когда пользователь совершает целевое </a:t>
            </a:r>
            <a:r>
              <a:rPr lang="ru-RU" dirty="0" smtClean="0"/>
              <a:t>действие</a:t>
            </a:r>
            <a:r>
              <a:rPr lang="en-US" dirty="0" smtClean="0"/>
              <a:t> </a:t>
            </a:r>
            <a:r>
              <a:rPr lang="en-US" b="1" dirty="0" smtClean="0"/>
              <a:t>(</a:t>
            </a:r>
            <a:r>
              <a:rPr lang="ru-RU" b="1" dirty="0" smtClean="0"/>
              <a:t>Расходы на рекламу</a:t>
            </a:r>
            <a:r>
              <a:rPr lang="en-US" b="1" dirty="0" smtClean="0"/>
              <a:t>/</a:t>
            </a:r>
            <a:r>
              <a:rPr lang="ru-RU" b="1" dirty="0" smtClean="0"/>
              <a:t>Количество выполненных действий)</a:t>
            </a:r>
          </a:p>
          <a:p>
            <a:r>
              <a:rPr lang="ru-RU" dirty="0" smtClean="0"/>
              <a:t>Стоимость </a:t>
            </a:r>
            <a:r>
              <a:rPr lang="ru-RU" dirty="0" err="1" smtClean="0"/>
              <a:t>лида</a:t>
            </a:r>
            <a:r>
              <a:rPr lang="ru-RU" dirty="0" smtClean="0"/>
              <a:t> (</a:t>
            </a:r>
            <a:r>
              <a:rPr lang="en-US" dirty="0" smtClean="0"/>
              <a:t>CPL) </a:t>
            </a:r>
            <a:r>
              <a:rPr lang="en-US" b="1" dirty="0" smtClean="0"/>
              <a:t>(</a:t>
            </a:r>
            <a:r>
              <a:rPr lang="ru-RU" b="1" dirty="0" smtClean="0"/>
              <a:t>Расходы на рекламу</a:t>
            </a:r>
            <a:r>
              <a:rPr lang="en-US" b="1" dirty="0" smtClean="0"/>
              <a:t>/</a:t>
            </a:r>
            <a:r>
              <a:rPr lang="ru-RU" b="1" dirty="0" smtClean="0"/>
              <a:t>Количество </a:t>
            </a:r>
            <a:r>
              <a:rPr lang="ru-RU" b="1" dirty="0" err="1" smtClean="0"/>
              <a:t>лидов</a:t>
            </a:r>
            <a:r>
              <a:rPr lang="ru-RU" b="1" dirty="0" smtClean="0"/>
              <a:t>)</a:t>
            </a:r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87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Кофе-сессия – экспресс-анализ вашего проекта и разработка плана мероприятий</a:t>
            </a:r>
          </a:p>
          <a:p>
            <a:r>
              <a:rPr lang="ru-RU" dirty="0"/>
              <a:t>Разработка ценностных предложений</a:t>
            </a:r>
          </a:p>
          <a:p>
            <a:r>
              <a:rPr lang="ru-RU" dirty="0" smtClean="0"/>
              <a:t>Маркетинговое исследование + разработка плана маркетинговых мероприятий</a:t>
            </a:r>
          </a:p>
          <a:p>
            <a:r>
              <a:rPr lang="ru-RU" dirty="0" smtClean="0"/>
              <a:t>Разработка контент-стратегии</a:t>
            </a:r>
          </a:p>
          <a:p>
            <a:r>
              <a:rPr lang="ru-RU" dirty="0" err="1" smtClean="0"/>
              <a:t>Нетворкинг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Бесплатная часовая скайп-консультация по маркетингу вашего бизнеса</a:t>
            </a:r>
            <a:r>
              <a:rPr lang="en-US" dirty="0" smtClean="0"/>
              <a:t>/</a:t>
            </a:r>
            <a:r>
              <a:rPr lang="ru-RU" dirty="0" smtClean="0"/>
              <a:t>проекта участникам, которые оставят отзыв на моей личной странице в </a:t>
            </a:r>
            <a:r>
              <a:rPr lang="en-US" dirty="0" smtClean="0"/>
              <a:t>Facebook </a:t>
            </a:r>
            <a:r>
              <a:rPr lang="ru-RU" dirty="0" smtClean="0"/>
              <a:t>под постом о нашем мероприятии</a:t>
            </a:r>
          </a:p>
          <a:p>
            <a:r>
              <a:rPr lang="ru-RU" dirty="0" smtClean="0"/>
              <a:t>Скидка 30 % на кофе-сессию продолжительностью 3 часа (3500 руб. вместо 5000 руб.)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Контакты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7692"/>
          <a:stretch>
            <a:fillRect/>
          </a:stretch>
        </p:blipFill>
        <p:spPr>
          <a:xfrm>
            <a:off x="5228408" y="957929"/>
            <a:ext cx="5831477" cy="4604587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ru-RU" sz="2000" dirty="0" smtClean="0"/>
              <a:t>Чернецова Виктория</a:t>
            </a:r>
          </a:p>
          <a:p>
            <a:pPr>
              <a:spcBef>
                <a:spcPts val="1200"/>
              </a:spcBef>
            </a:pPr>
            <a:r>
              <a:rPr lang="ru-RU" sz="2000" dirty="0" smtClean="0"/>
              <a:t>+</a:t>
            </a:r>
            <a:r>
              <a:rPr lang="ru-RU" sz="2000" dirty="0"/>
              <a:t>7</a:t>
            </a:r>
            <a:r>
              <a:rPr lang="en-US" sz="2000" dirty="0"/>
              <a:t> </a:t>
            </a:r>
            <a:r>
              <a:rPr lang="ru-RU" sz="2000" dirty="0"/>
              <a:t>951</a:t>
            </a:r>
            <a:r>
              <a:rPr lang="en-US" sz="2000" dirty="0"/>
              <a:t> </a:t>
            </a:r>
            <a:r>
              <a:rPr lang="ru-RU" sz="2000" dirty="0"/>
              <a:t>460</a:t>
            </a:r>
            <a:r>
              <a:rPr lang="en-US" sz="2000" dirty="0"/>
              <a:t> </a:t>
            </a:r>
            <a:r>
              <a:rPr lang="ru-RU" sz="2000" dirty="0"/>
              <a:t>72</a:t>
            </a:r>
            <a:r>
              <a:rPr lang="en-US" sz="2000" dirty="0"/>
              <a:t> </a:t>
            </a:r>
            <a:r>
              <a:rPr lang="ru-RU" sz="2000" dirty="0" smtClean="0"/>
              <a:t>70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@</a:t>
            </a:r>
            <a:r>
              <a:rPr lang="en-US" sz="2000" dirty="0" err="1" smtClean="0"/>
              <a:t>viktorya.chernetsova</a:t>
            </a:r>
            <a:endParaRPr lang="ru-RU" sz="200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mgh7476@mail.ru</a:t>
            </a:r>
            <a:endParaRPr lang="ru-RU" sz="20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91919"/>
            <a:ext cx="3886200" cy="11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40262f94-9f35-4ac3-9a90-690165a166b7"/>
    <ds:schemaRef ds:uri="http://purl.org/dc/dcmitype/"/>
    <ds:schemaRef ds:uri="a4f35948-e619-41b3-aa29-22878b09cfd2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в оформлении «Облачный шкипер»</Template>
  <TotalTime>523</TotalTime>
  <Words>2500</Words>
  <Application>Microsoft Office PowerPoint</Application>
  <PresentationFormat>Широкоэкранный</PresentationFormat>
  <Paragraphs>403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0" baseType="lpstr">
      <vt:lpstr>Arial</vt:lpstr>
      <vt:lpstr>Calibri</vt:lpstr>
      <vt:lpstr>Roboto</vt:lpstr>
      <vt:lpstr>Tw Cen MT</vt:lpstr>
      <vt:lpstr>Шаблон в оформлении «Облачный шкипер»</vt:lpstr>
      <vt:lpstr>ТОП-5 инструментов для развития бизнеса</vt:lpstr>
      <vt:lpstr>Познакомимся?</vt:lpstr>
      <vt:lpstr>Презентация PowerPoint</vt:lpstr>
      <vt:lpstr>Зачем об этом знать?</vt:lpstr>
      <vt:lpstr>Зачем мне об этом знать?</vt:lpstr>
      <vt:lpstr>Зачем мне об этом знать?</vt:lpstr>
      <vt:lpstr>Презентация PowerPoint</vt:lpstr>
      <vt:lpstr>Создательница линии необычной косметики (бренд “Пентакан”) Ольга Трофимова</vt:lpstr>
      <vt:lpstr>5 основных шагов:</vt:lpstr>
      <vt:lpstr>   1. Кто он, мой клиент? Исследование целевой аудитории и оценка спроса</vt:lpstr>
      <vt:lpstr>Презентация PowerPoint</vt:lpstr>
      <vt:lpstr>Зачем?</vt:lpstr>
      <vt:lpstr>Что нужно знать о целевой аудитории</vt:lpstr>
      <vt:lpstr>Что нужно знать о целевой аудитории</vt:lpstr>
      <vt:lpstr>Что нужно знать о целевой аудитории</vt:lpstr>
      <vt:lpstr>Вопросы</vt:lpstr>
      <vt:lpstr>Кого анализировать?</vt:lpstr>
      <vt:lpstr>Как?</vt:lpstr>
      <vt:lpstr>О чем еще можно подумать</vt:lpstr>
      <vt:lpstr>О чем еще можно подумать</vt:lpstr>
      <vt:lpstr>О чем еще можно подумать</vt:lpstr>
      <vt:lpstr>Почему они не покупают?</vt:lpstr>
      <vt:lpstr>Оценка спроса</vt:lpstr>
      <vt:lpstr>2. Продолжаем исследование целевой аудитории.  Модель «ЗПВ»</vt:lpstr>
      <vt:lpstr>Презентация PowerPoint</vt:lpstr>
      <vt:lpstr>Желания/потребности/задачи</vt:lpstr>
      <vt:lpstr> Еще вопросы</vt:lpstr>
      <vt:lpstr>Желания/потребности/задачи</vt:lpstr>
      <vt:lpstr>Модель «ЗПВ»</vt:lpstr>
      <vt:lpstr>Презентация PowerPoint</vt:lpstr>
      <vt:lpstr>Презентация PowerPoint</vt:lpstr>
      <vt:lpstr>Презентация PowerPoint</vt:lpstr>
      <vt:lpstr>Презентация PowerPoint</vt:lpstr>
      <vt:lpstr>3. Кто здесь? Чему мы можем и должны научиться у конкурентов?</vt:lpstr>
      <vt:lpstr>Презентация PowerPoint</vt:lpstr>
      <vt:lpstr>Зачем?</vt:lpstr>
      <vt:lpstr> Что нужно знать о конкурентах? </vt:lpstr>
      <vt:lpstr> Что нужно знать о конкурентах? </vt:lpstr>
      <vt:lpstr>Как?</vt:lpstr>
      <vt:lpstr>Сайты - отзовики</vt:lpstr>
      <vt:lpstr>4. Куда нести? Архитектура каналов продвижения.</vt:lpstr>
      <vt:lpstr>Каналы продвижения</vt:lpstr>
      <vt:lpstr>Презентация PowerPoint</vt:lpstr>
      <vt:lpstr>Каналы продвижения</vt:lpstr>
      <vt:lpstr>Задачи бизнеса</vt:lpstr>
      <vt:lpstr>5. Контент-стратегия</vt:lpstr>
      <vt:lpstr>Контент – король!</vt:lpstr>
      <vt:lpstr>Зачем бизнесу контент?</vt:lpstr>
      <vt:lpstr>Зачем бизнесу контент?</vt:lpstr>
      <vt:lpstr>Негодный контент</vt:lpstr>
      <vt:lpstr>Тренды контент-маркетинга</vt:lpstr>
      <vt:lpstr>40 идей для контент-маркетинга</vt:lpstr>
      <vt:lpstr>Поможет?</vt:lpstr>
      <vt:lpstr>Что нужно сделать:</vt:lpstr>
      <vt:lpstr>Презентация PowerPoint</vt:lpstr>
      <vt:lpstr>Истории из жизни</vt:lpstr>
      <vt:lpstr>1. Выбрать инструменты</vt:lpstr>
      <vt:lpstr>Основные инструменты digital- продвижения</vt:lpstr>
      <vt:lpstr>Дополнительно</vt:lpstr>
      <vt:lpstr>Ошибка 1</vt:lpstr>
      <vt:lpstr>Ошибка 2</vt:lpstr>
      <vt:lpstr>Ошибка 3</vt:lpstr>
      <vt:lpstr>Ошибка 4</vt:lpstr>
      <vt:lpstr>Ошибка 4</vt:lpstr>
      <vt:lpstr>Ошибка 5</vt:lpstr>
      <vt:lpstr>Выводы</vt:lpstr>
      <vt:lpstr>2. Найти «ручки»</vt:lpstr>
      <vt:lpstr>Варианты</vt:lpstr>
      <vt:lpstr>Самостоятельно</vt:lpstr>
      <vt:lpstr>Маркетолог в штат</vt:lpstr>
      <vt:lpstr>Презентация PowerPoint</vt:lpstr>
      <vt:lpstr>Фрилансер/фрилансеры</vt:lpstr>
      <vt:lpstr>Агентство</vt:lpstr>
      <vt:lpstr>Как оценить квалификацию агентства или фрилансера</vt:lpstr>
      <vt:lpstr>А где гарантии?</vt:lpstr>
      <vt:lpstr>Удачное решение</vt:lpstr>
      <vt:lpstr>Выводы</vt:lpstr>
      <vt:lpstr>3. Выделить бюджет</vt:lpstr>
      <vt:lpstr>Бюджет</vt:lpstr>
      <vt:lpstr>4. Наладить отчетность и аналитику</vt:lpstr>
      <vt:lpstr>Собираем данные: веб-аналитика</vt:lpstr>
      <vt:lpstr>Собираем данные: call-tracking</vt:lpstr>
      <vt:lpstr>Собираем данные: call-tracking</vt:lpstr>
      <vt:lpstr>Собираем данные: CRM</vt:lpstr>
      <vt:lpstr>Собираем данные:CRM</vt:lpstr>
      <vt:lpstr>Собираем данные: CRM</vt:lpstr>
      <vt:lpstr>Презентация PowerPoint</vt:lpstr>
      <vt:lpstr>Анализируем данные</vt:lpstr>
      <vt:lpstr>Анализируем данные</vt:lpstr>
      <vt:lpstr>Анализируем данные</vt:lpstr>
      <vt:lpstr>Анализируем данные</vt:lpstr>
      <vt:lpstr>Анализируем данные</vt:lpstr>
      <vt:lpstr>Полезности</vt:lpstr>
      <vt:lpstr>Полезности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33</cp:revision>
  <dcterms:created xsi:type="dcterms:W3CDTF">2019-10-28T04:55:55Z</dcterms:created>
  <dcterms:modified xsi:type="dcterms:W3CDTF">2019-12-19T04:47:16Z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