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2" r:id="rId1"/>
  </p:sldMasterIdLst>
  <p:sldIdLst>
    <p:sldId id="256" r:id="rId2"/>
    <p:sldId id="265" r:id="rId3"/>
    <p:sldId id="268" r:id="rId4"/>
    <p:sldId id="271" r:id="rId5"/>
    <p:sldId id="257" r:id="rId6"/>
    <p:sldId id="267" r:id="rId7"/>
    <p:sldId id="266" r:id="rId8"/>
    <p:sldId id="260" r:id="rId9"/>
    <p:sldId id="264" r:id="rId10"/>
    <p:sldId id="270" r:id="rId11"/>
    <p:sldId id="272" r:id="rId12"/>
    <p:sldId id="26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-61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33955177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57663689"/>
      </p:ext>
    </p:extLst>
  </p:cSld>
  <p:clrMapOvr>
    <a:masterClrMapping/>
  </p:clrMapOvr>
  <p:transition>
    <p:wipe dir="r"/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2590360"/>
      </p:ext>
    </p:extLst>
  </p:cSld>
  <p:clrMapOvr>
    <a:masterClrMapping/>
  </p:clrMapOvr>
  <p:transition>
    <p:wipe dir="r"/>
  </p:transition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435179767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81913061"/>
      </p:ext>
    </p:extLst>
  </p:cSld>
  <p:clrMapOvr>
    <a:masterClrMapping/>
  </p:clrMapOvr>
  <p:transition>
    <p:wipe dir="r"/>
  </p:transition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623819376"/>
      </p:ext>
    </p:extLst>
  </p:cSld>
  <p:clrMapOvr>
    <a:masterClrMapping/>
  </p:clrMapOvr>
  <p:transition>
    <p:wipe dir="r"/>
  </p:transition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8685224"/>
      </p:ext>
    </p:extLst>
  </p:cSld>
  <p:clrMapOvr>
    <a:masterClrMapping/>
  </p:clrMapOvr>
  <p:transition>
    <p:wipe dir="r"/>
  </p:transition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31673825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07542892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68130591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4757817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7409310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47180174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26049587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61254673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44140752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1277910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BE451C3-0FF4-47C4-B829-773ADF60F88C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55033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</p:sldLayoutIdLst>
  <p:transition>
    <p:wipe dir="r"/>
  </p:transition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facebook.com/Nelli.Zhuchkova" TargetMode="Externa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facebook.com/Nelli.Zhuchkova" TargetMode="Externa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yustved.ru/" TargetMode="External"/><Relationship Id="rId2" Type="http://schemas.openxmlformats.org/officeDocument/2006/relationships/hyperlink" Target="https://www.facebook.com/Nelli.Zhuchkova" TargetMode="Externa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instagram.com/" TargetMode="External"/><Relationship Id="rId4" Type="http://schemas.openxmlformats.org/officeDocument/2006/relationships/hyperlink" Target="https://vk.com/nell.zhuchkov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facebook.com/Nelli.Zhuchkova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facebook.com/Nelli.Zhuchkova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facebook.com/Nelli.Zhuchkova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facebook.com/Nelli.Zhuchkova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facebook.com/Nelli.Zhuchkova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facebook.com/Nelli.Zhuchkova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facebook.com/Nelli.Zhuchkova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Nelli.Zhuchkova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1" y="1169894"/>
            <a:ext cx="11308976" cy="318695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Топ-5 инструментов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для </a:t>
            </a:r>
            <a:r>
              <a:rPr lang="ru-RU" b="1" dirty="0" smtClean="0"/>
              <a:t>развития бизнеса,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о </a:t>
            </a:r>
            <a:r>
              <a:rPr lang="ru-RU" b="1" dirty="0" smtClean="0"/>
              <a:t>которых нужно знать каждому бизнесмену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62835" y="5593977"/>
            <a:ext cx="7384023" cy="820270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chemeClr val="tx1">
                    <a:lumMod val="75000"/>
                  </a:schemeClr>
                </a:solidFill>
              </a:rPr>
              <a:t>Автор – управляющий партнер компании </a:t>
            </a:r>
            <a:r>
              <a:rPr lang="ru-RU" b="1" dirty="0" err="1" smtClean="0">
                <a:solidFill>
                  <a:schemeClr val="tx1">
                    <a:lumMod val="75000"/>
                  </a:schemeClr>
                </a:solidFill>
              </a:rPr>
              <a:t>Юстведия</a:t>
            </a:r>
            <a:r>
              <a:rPr lang="ru-RU" b="1" dirty="0" smtClean="0">
                <a:solidFill>
                  <a:schemeClr val="tx1">
                    <a:lumMod val="75000"/>
                  </a:schemeClr>
                </a:solidFill>
              </a:rPr>
              <a:t> Нелли Жучкова</a:t>
            </a:r>
            <a:endParaRPr lang="ru-RU" b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246287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9866" y="175226"/>
            <a:ext cx="10959353" cy="106190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Интеллектуальная собственность, как актив компании и источник дохода</a:t>
            </a:r>
            <a:endParaRPr lang="ru-RU" sz="28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76578" y="6063175"/>
            <a:ext cx="7675856" cy="587196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dirty="0" smtClean="0">
                <a:solidFill>
                  <a:srgbClr val="FFFF00"/>
                </a:solidFill>
                <a:hlinkClick r:id="rId2"/>
              </a:rPr>
              <a:t>©</a:t>
            </a:r>
            <a:r>
              <a:rPr lang="ru-RU" dirty="0" smtClean="0">
                <a:solidFill>
                  <a:srgbClr val="FFFF00"/>
                </a:solidFill>
                <a:hlinkClick r:id="rId2"/>
              </a:rPr>
              <a:t> 2019 Топ 5 инструментов для развития бизнеса. Автор Нелли Жучкова </a:t>
            </a:r>
            <a:r>
              <a:rPr lang="en-US" dirty="0" smtClean="0">
                <a:solidFill>
                  <a:srgbClr val="FFFF00"/>
                </a:solidFill>
                <a:hlinkClick r:id="rId2"/>
              </a:rPr>
              <a:t>https://www.facebook.com/Nelli.Zhuchkova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002306" y="1589649"/>
            <a:ext cx="6687945" cy="438912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Интеллектуальная собственность является ценным нематериальным активом компании, повышающим ее инвестиционную привлекательность, подлежит  рыночной оценке (взнос в уставный капитал, постановки на баланс компании, объект купли-продажи и т.п.)</a:t>
            </a:r>
          </a:p>
          <a:p>
            <a:r>
              <a:rPr lang="ru-RU" sz="2200" dirty="0" smtClean="0">
                <a:solidFill>
                  <a:schemeClr val="tx1">
                    <a:lumMod val="75000"/>
                  </a:schemeClr>
                </a:solidFill>
              </a:rPr>
              <a:t>Перераспределение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  активов в группе компаний, использование, как инструмент снижения налоговой нагрузки, альтернатива дивидендам</a:t>
            </a:r>
          </a:p>
          <a:p>
            <a:pPr>
              <a:buNone/>
            </a:pPr>
            <a:endParaRPr lang="ru-RU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3073" name="Picture 1" descr="D:\Users\Nelli\Documents\Documents\Семинары\2019\КАРТИНКИ для презентаций\сохранит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835" y="1573306"/>
            <a:ext cx="4663801" cy="43971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2234823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9866" y="390379"/>
            <a:ext cx="10959353" cy="57781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Защита собственности и активов</a:t>
            </a:r>
            <a:endParaRPr lang="ru-RU" sz="28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76578" y="6063175"/>
            <a:ext cx="7675856" cy="587196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dirty="0" smtClean="0">
                <a:solidFill>
                  <a:srgbClr val="FFFF00"/>
                </a:solidFill>
                <a:hlinkClick r:id="rId2"/>
              </a:rPr>
              <a:t>©</a:t>
            </a:r>
            <a:r>
              <a:rPr lang="ru-RU" dirty="0" smtClean="0">
                <a:solidFill>
                  <a:srgbClr val="FFFF00"/>
                </a:solidFill>
                <a:hlinkClick r:id="rId2"/>
              </a:rPr>
              <a:t> 2019 Топ 5 инструментов для развития бизнеса. Автор Нелли Жучкова </a:t>
            </a:r>
            <a:r>
              <a:rPr lang="en-US" dirty="0" smtClean="0">
                <a:solidFill>
                  <a:srgbClr val="FFFF00"/>
                </a:solidFill>
                <a:hlinkClick r:id="rId2"/>
              </a:rPr>
              <a:t>https://www.facebook.com/Nelli.Zhuchkova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204012" y="1589649"/>
            <a:ext cx="6486239" cy="438912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Грамотная правовая дисциплина в компании при работе с контрагентами</a:t>
            </a:r>
          </a:p>
          <a:p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Выстраивание корпоративных отношений между </a:t>
            </a:r>
            <a:r>
              <a:rPr lang="ru-RU" smtClean="0">
                <a:solidFill>
                  <a:schemeClr val="tx1">
                    <a:lumMod val="75000"/>
                  </a:schemeClr>
                </a:solidFill>
              </a:rPr>
              <a:t>участниками компании</a:t>
            </a:r>
            <a:endParaRPr lang="ru-RU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Создание компании – хранителя активов (создание, вклад в уставный капитал, вклад в имущество общества, реорганизация в форме выделения)</a:t>
            </a:r>
          </a:p>
          <a:p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Залог имущества</a:t>
            </a:r>
          </a:p>
          <a:p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Производственный кооператив</a:t>
            </a:r>
            <a:endParaRPr lang="ru-RU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30722" name="Picture 2" descr="D:\Users\Nelli\Documents\Documents\Семинары\2019\КАРТИНКИ для презентаций\рост предпринимател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6859" y="1153272"/>
            <a:ext cx="4773706" cy="46155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2234823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9866" y="390378"/>
            <a:ext cx="10959353" cy="111486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Буду рада видеть вас</a:t>
            </a:r>
            <a:endParaRPr lang="ru-RU" sz="28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76578" y="6063175"/>
            <a:ext cx="7675856" cy="587196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dirty="0" smtClean="0">
                <a:solidFill>
                  <a:srgbClr val="FFFF00"/>
                </a:solidFill>
                <a:hlinkClick r:id="rId2"/>
              </a:rPr>
              <a:t>©</a:t>
            </a:r>
            <a:r>
              <a:rPr lang="ru-RU" dirty="0" smtClean="0">
                <a:solidFill>
                  <a:srgbClr val="FFFF00"/>
                </a:solidFill>
                <a:hlinkClick r:id="rId2"/>
              </a:rPr>
              <a:t> 2019 Топ 5 инструментов для развития бизнеса. Автор Нелли Жучкова </a:t>
            </a:r>
            <a:r>
              <a:rPr lang="en-US" dirty="0" smtClean="0">
                <a:solidFill>
                  <a:srgbClr val="FFFF00"/>
                </a:solidFill>
                <a:hlinkClick r:id="rId2"/>
              </a:rPr>
              <a:t>https://www.facebook.com/Nelli.Zhuchkova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99806" y="1589649"/>
            <a:ext cx="11090446" cy="43891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hlinkClick r:id="rId2"/>
              </a:rPr>
              <a:t>https://www.facebook.com/Nelli.Zhuchkova </a:t>
            </a:r>
            <a:endParaRPr lang="ru-RU" sz="24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hlinkClick r:id="rId3"/>
              </a:rPr>
              <a:t>http://yustved.ru/ </a:t>
            </a:r>
            <a:endParaRPr lang="ru-RU" sz="24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hlinkClick r:id="rId4"/>
              </a:rPr>
              <a:t>https://vk.com/nell.zhuchkova</a:t>
            </a:r>
            <a:endParaRPr lang="ru-RU" sz="24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hlinkClick r:id="rId5"/>
              </a:rPr>
              <a:t>https://</a:t>
            </a:r>
            <a:r>
              <a:rPr lang="en-US" sz="2400" u="sng" dirty="0" smtClean="0">
                <a:solidFill>
                  <a:schemeClr val="bg1">
                    <a:lumMod val="75000"/>
                  </a:schemeClr>
                </a:solidFill>
                <a:hlinkClick r:id="rId5"/>
              </a:rPr>
              <a:t>www.instagram.com/</a:t>
            </a:r>
            <a:r>
              <a:rPr lang="en-US" sz="2400" u="sng" dirty="0" smtClean="0">
                <a:solidFill>
                  <a:schemeClr val="bg1">
                    <a:lumMod val="75000"/>
                  </a:schemeClr>
                </a:solidFill>
              </a:rPr>
              <a:t>n</a:t>
            </a:r>
            <a:r>
              <a:rPr lang="en-US" sz="2400" u="sng" dirty="0" smtClean="0">
                <a:solidFill>
                  <a:schemeClr val="bg1">
                    <a:lumMod val="75000"/>
                  </a:schemeClr>
                </a:solidFill>
                <a:hlinkClick r:id="rId2"/>
              </a:rPr>
              <a:t>elli_zhuchkova </a:t>
            </a:r>
            <a:r>
              <a:rPr lang="en-US" sz="2400" u="sng" dirty="0" smtClean="0">
                <a:solidFill>
                  <a:schemeClr val="bg1">
                    <a:lumMod val="75000"/>
                  </a:schemeClr>
                </a:solidFill>
              </a:rPr>
              <a:t>/</a:t>
            </a:r>
            <a:endParaRPr lang="ru-RU" sz="2400" u="sng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234823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0474" y="685800"/>
            <a:ext cx="6072138" cy="1171135"/>
          </a:xfrm>
        </p:spPr>
        <p:txBody>
          <a:bodyPr>
            <a:noAutofit/>
          </a:bodyPr>
          <a:lstStyle/>
          <a:p>
            <a:r>
              <a:rPr lang="ru-RU" sz="4400" b="1" dirty="0" smtClean="0"/>
              <a:t>Нелли   Жучкова</a:t>
            </a:r>
            <a:endParaRPr lang="ru-RU" sz="44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31323" y="2209799"/>
            <a:ext cx="7160455" cy="369863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</a:rPr>
              <a:t>Ведущий авторских семинаров для предпринимателей и менеджмента компаний</a:t>
            </a:r>
          </a:p>
          <a:p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</a:rPr>
              <a:t>Учредитель и управляющий партнер компании </a:t>
            </a:r>
            <a:r>
              <a:rPr lang="ru-RU" sz="2400" dirty="0" err="1" smtClean="0">
                <a:solidFill>
                  <a:schemeClr val="tx1">
                    <a:lumMod val="75000"/>
                  </a:schemeClr>
                </a:solidFill>
              </a:rPr>
              <a:t>Юстведия</a:t>
            </a: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</a:rPr>
              <a:t> – юридические и бухгалтерские услуги</a:t>
            </a:r>
          </a:p>
          <a:p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</a:rPr>
              <a:t>Практикующий юрист в области интеллектуального, налогового и корпоративного права, стаж более 20 лет </a:t>
            </a:r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4276578" y="6063175"/>
            <a:ext cx="7675856" cy="5871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©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 2019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Топ 5 инструментов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 для развития бизнеса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.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Автор Нелли Жучкова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https://www.facebook.com/Nelli.Zhuchkova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Nelli\Desktop\9 (42 of 124)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95444" y="887506"/>
            <a:ext cx="4077148" cy="50964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2234823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9866" y="390379"/>
            <a:ext cx="10959353" cy="63159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ПРАВИЛО управления финансами на старте </a:t>
            </a:r>
            <a:endParaRPr lang="ru-RU" sz="28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76578" y="6063175"/>
            <a:ext cx="7675856" cy="587196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dirty="0" smtClean="0">
                <a:solidFill>
                  <a:srgbClr val="FFFF00"/>
                </a:solidFill>
                <a:hlinkClick r:id="rId2"/>
              </a:rPr>
              <a:t>©</a:t>
            </a:r>
            <a:r>
              <a:rPr lang="ru-RU" dirty="0" smtClean="0">
                <a:solidFill>
                  <a:srgbClr val="FFFF00"/>
                </a:solidFill>
                <a:hlinkClick r:id="rId2"/>
              </a:rPr>
              <a:t> 2019 Топ 5 инструментов для развития бизнеса. Автор Нелли Жучкова </a:t>
            </a:r>
            <a:r>
              <a:rPr lang="en-US" dirty="0" smtClean="0">
                <a:solidFill>
                  <a:srgbClr val="FFFF00"/>
                </a:solidFill>
                <a:hlinkClick r:id="rId2"/>
              </a:rPr>
              <a:t>https://www.facebook.com/Nelli.Zhuchkova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99806" y="1021976"/>
            <a:ext cx="11090446" cy="495679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tx1">
                    <a:lumMod val="75000"/>
                  </a:schemeClr>
                </a:solidFill>
              </a:rPr>
              <a:t>1</a:t>
            </a:r>
            <a:r>
              <a:rPr lang="ru-RU" b="1" dirty="0" smtClean="0">
                <a:solidFill>
                  <a:schemeClr val="tx1">
                    <a:lumMod val="75000"/>
                  </a:schemeClr>
                </a:solidFill>
              </a:rPr>
              <a:t>. ВЕДИТЕ УПРАВЛЕНЧЕСКИЙ УЧЕТ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Основные статьи расходов: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основная деятельность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фонд оплаты труда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маркетинг (привлечение клиентов)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хозяйственная деятельность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налоги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ru-RU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tx1">
                    <a:lumMod val="75000"/>
                  </a:schemeClr>
                </a:solidFill>
              </a:rPr>
              <a:t>2. ОТДЕЛИТЕ ЛИЧНЫЕ ФИНАНСЫ ОТ ВАШЕГО БИЗНЕСА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Это поможет  анализировать затраты бизнеса, прогнозировать расходы и верно оценить работу капитала в бизнесе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ru-RU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tx1">
                    <a:lumMod val="75000"/>
                  </a:schemeClr>
                </a:solidFill>
              </a:rPr>
              <a:t>3. СДЕРЖИВАЙТЕ ЗАТРАТЫ НА МИНИМАЛЬНОМ УРОВНЕ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Ищите выгодные предложения, используйте экономичные каналы продвижения, торгуйтесь, используйте партнерские модели, бартер, </a:t>
            </a:r>
            <a:r>
              <a:rPr lang="ru-RU" dirty="0" err="1" smtClean="0">
                <a:solidFill>
                  <a:schemeClr val="tx1">
                    <a:lumMod val="75000"/>
                  </a:schemeClr>
                </a:solidFill>
              </a:rPr>
              <a:t>нетворкинг</a:t>
            </a:r>
            <a:endParaRPr lang="ru-RU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9220" name="Picture 4" descr="D:\Users\Nelli\Documents\Documents\Семинары\2019\КАРТИНКИ для презентаций\start-1119265_6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67052" y="996576"/>
            <a:ext cx="3957077" cy="28816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2234823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9866" y="390379"/>
            <a:ext cx="10959353" cy="60470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Налоговая оптимизация</a:t>
            </a:r>
            <a:endParaRPr lang="ru-RU" sz="28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76578" y="6063175"/>
            <a:ext cx="7675856" cy="587196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dirty="0" smtClean="0">
                <a:solidFill>
                  <a:srgbClr val="FFFF00"/>
                </a:solidFill>
                <a:hlinkClick r:id="rId2"/>
              </a:rPr>
              <a:t>©</a:t>
            </a:r>
            <a:r>
              <a:rPr lang="ru-RU" dirty="0" smtClean="0">
                <a:solidFill>
                  <a:srgbClr val="FFFF00"/>
                </a:solidFill>
                <a:hlinkClick r:id="rId2"/>
              </a:rPr>
              <a:t> 2019 Топ 5 инструментов для развития бизнеса. Автор Нелли Жучкова </a:t>
            </a:r>
            <a:r>
              <a:rPr lang="en-US" dirty="0" smtClean="0">
                <a:solidFill>
                  <a:srgbClr val="FFFF00"/>
                </a:solidFill>
                <a:hlinkClick r:id="rId2"/>
              </a:rPr>
              <a:t>https://www.facebook.com/Nelli.Zhuchkova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99806" y="1589649"/>
            <a:ext cx="11090446" cy="4389120"/>
          </a:xfrm>
        </p:spPr>
        <p:txBody>
          <a:bodyPr>
            <a:noAutofit/>
          </a:bodyPr>
          <a:lstStyle/>
          <a:p>
            <a:pPr marL="0" indent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dirty="0" smtClean="0">
                <a:solidFill>
                  <a:srgbClr val="FFFF00"/>
                </a:solidFill>
              </a:rPr>
              <a:t>Оптимизация</a:t>
            </a:r>
            <a:r>
              <a:rPr lang="ru-RU" sz="2200" dirty="0" smtClean="0">
                <a:solidFill>
                  <a:srgbClr val="FFFF00"/>
                </a:solidFill>
              </a:rPr>
              <a:t> — это не значит не платить налоги, </a:t>
            </a:r>
            <a:endParaRPr lang="ru-RU" sz="2200" dirty="0" smtClean="0">
              <a:solidFill>
                <a:srgbClr val="FFFF00"/>
              </a:solidFill>
            </a:endParaRPr>
          </a:p>
          <a:p>
            <a:pPr marL="0" indent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 smtClean="0">
                <a:solidFill>
                  <a:srgbClr val="FFFF00"/>
                </a:solidFill>
              </a:rPr>
              <a:t>это </a:t>
            </a:r>
            <a:r>
              <a:rPr lang="ru-RU" sz="2200" dirty="0" smtClean="0">
                <a:solidFill>
                  <a:srgbClr val="FFFF00"/>
                </a:solidFill>
              </a:rPr>
              <a:t>значит знать законные способы их снижения.</a:t>
            </a:r>
          </a:p>
          <a:p>
            <a:pPr marL="0" indent="0" fontAlgn="base">
              <a:spcBef>
                <a:spcPts val="0"/>
              </a:spcBef>
              <a:spcAft>
                <a:spcPts val="0"/>
              </a:spcAft>
              <a:buNone/>
            </a:pPr>
            <a:endParaRPr lang="ru-RU" sz="1000" dirty="0" smtClean="0">
              <a:solidFill>
                <a:srgbClr val="FFFF00"/>
              </a:solidFill>
            </a:endParaRPr>
          </a:p>
          <a:p>
            <a:pPr marL="0" indent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dirty="0" smtClean="0">
                <a:solidFill>
                  <a:srgbClr val="FFFF00"/>
                </a:solidFill>
              </a:rPr>
              <a:t>Первый этап (самостоятельный):</a:t>
            </a:r>
          </a:p>
          <a:p>
            <a:pPr marL="0" indent="0" fontAlgn="base"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FFFF00"/>
                </a:solidFill>
              </a:rPr>
              <a:t> </a:t>
            </a:r>
            <a:r>
              <a:rPr lang="ru-RU" sz="2200" dirty="0" smtClean="0">
                <a:solidFill>
                  <a:srgbClr val="FFFF00"/>
                </a:solidFill>
              </a:rPr>
              <a:t>анализ своего бизнеса на состав доходов и </a:t>
            </a:r>
            <a:endParaRPr lang="ru-RU" sz="2200" dirty="0" smtClean="0">
              <a:solidFill>
                <a:srgbClr val="FFFF00"/>
              </a:solidFill>
            </a:endParaRPr>
          </a:p>
          <a:p>
            <a:pPr marL="0" indent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 smtClean="0">
                <a:solidFill>
                  <a:srgbClr val="FFFF00"/>
                </a:solidFill>
              </a:rPr>
              <a:t>затрат</a:t>
            </a:r>
            <a:r>
              <a:rPr lang="ru-RU" sz="2200" dirty="0" smtClean="0">
                <a:solidFill>
                  <a:srgbClr val="FFFF00"/>
                </a:solidFill>
              </a:rPr>
              <a:t>: </a:t>
            </a:r>
            <a:endParaRPr lang="ru-RU" sz="2200" dirty="0" smtClean="0">
              <a:solidFill>
                <a:srgbClr val="FFFF00"/>
              </a:solidFill>
            </a:endParaRPr>
          </a:p>
          <a:p>
            <a:pPr marL="0" indent="0" fontAlgn="base">
              <a:spcBef>
                <a:spcPts val="0"/>
              </a:spcBef>
              <a:spcAft>
                <a:spcPts val="0"/>
              </a:spcAft>
            </a:pPr>
            <a:r>
              <a:rPr lang="ru-RU" sz="2200" dirty="0" smtClean="0">
                <a:solidFill>
                  <a:srgbClr val="FFFF00"/>
                </a:solidFill>
              </a:rPr>
              <a:t>отдельно </a:t>
            </a:r>
            <a:r>
              <a:rPr lang="ru-RU" sz="2200" dirty="0" smtClean="0">
                <a:solidFill>
                  <a:srgbClr val="FFFF00"/>
                </a:solidFill>
              </a:rPr>
              <a:t>выделить поставщиков и покупателей </a:t>
            </a:r>
            <a:endParaRPr lang="ru-RU" sz="2200" dirty="0" smtClean="0">
              <a:solidFill>
                <a:srgbClr val="FFFF00"/>
              </a:solidFill>
            </a:endParaRPr>
          </a:p>
          <a:p>
            <a:pPr marL="0" indent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 smtClean="0">
                <a:solidFill>
                  <a:srgbClr val="FFFF00"/>
                </a:solidFill>
              </a:rPr>
              <a:t>с</a:t>
            </a:r>
            <a:r>
              <a:rPr lang="ru-RU" sz="2200" dirty="0" smtClean="0">
                <a:solidFill>
                  <a:srgbClr val="FFFF00"/>
                </a:solidFill>
              </a:rPr>
              <a:t> НДС и без НДС;</a:t>
            </a:r>
          </a:p>
          <a:p>
            <a:pPr marL="0" indent="0" fontAlgn="base">
              <a:spcBef>
                <a:spcPts val="0"/>
              </a:spcBef>
              <a:spcAft>
                <a:spcPts val="0"/>
              </a:spcAft>
            </a:pPr>
            <a:r>
              <a:rPr lang="ru-RU" sz="2200" dirty="0" smtClean="0">
                <a:solidFill>
                  <a:srgbClr val="FFFF00"/>
                </a:solidFill>
              </a:rPr>
              <a:t> анализ структуры затрат: исключить или минимизировать затраты, которые не уменьшают налогооблагаемую базу (гл. 25 НК РФ, ст. 346.17 НК РФ); </a:t>
            </a:r>
          </a:p>
          <a:p>
            <a:pPr marL="0" indent="0" fontAlgn="base">
              <a:spcBef>
                <a:spcPts val="0"/>
              </a:spcBef>
              <a:spcAft>
                <a:spcPts val="0"/>
              </a:spcAft>
              <a:buNone/>
            </a:pPr>
            <a:endParaRPr lang="ru-RU" sz="1000" dirty="0" smtClean="0">
              <a:solidFill>
                <a:srgbClr val="FFFF00"/>
              </a:solidFill>
            </a:endParaRPr>
          </a:p>
          <a:p>
            <a:pPr marL="0" indent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dirty="0" smtClean="0">
                <a:solidFill>
                  <a:srgbClr val="FFFF00"/>
                </a:solidFill>
              </a:rPr>
              <a:t>Второй этап (специализированный):</a:t>
            </a:r>
          </a:p>
          <a:p>
            <a:pPr marL="0" indent="0" fontAlgn="base">
              <a:spcBef>
                <a:spcPts val="0"/>
              </a:spcBef>
              <a:spcAft>
                <a:spcPts val="0"/>
              </a:spcAft>
            </a:pPr>
            <a:r>
              <a:rPr lang="ru-RU" sz="2200" dirty="0" smtClean="0">
                <a:solidFill>
                  <a:srgbClr val="FFFF00"/>
                </a:solidFill>
              </a:rPr>
              <a:t> анализ изменения структуры бизнеса: снижение налогооблагаемой базы, повышение </a:t>
            </a:r>
            <a:r>
              <a:rPr lang="ru-RU" sz="2200" dirty="0" smtClean="0">
                <a:solidFill>
                  <a:srgbClr val="FFFF00"/>
                </a:solidFill>
              </a:rPr>
              <a:t>управляемости; </a:t>
            </a:r>
            <a:r>
              <a:rPr lang="ru-RU" sz="2200" dirty="0" smtClean="0">
                <a:solidFill>
                  <a:srgbClr val="FFFF00"/>
                </a:solidFill>
              </a:rPr>
              <a:t>снижение налоговых и правовых рисков;</a:t>
            </a:r>
          </a:p>
          <a:p>
            <a:pPr marL="0" indent="0" fontAlgn="base">
              <a:spcBef>
                <a:spcPts val="0"/>
              </a:spcBef>
              <a:spcAft>
                <a:spcPts val="0"/>
              </a:spcAft>
            </a:pPr>
            <a:r>
              <a:rPr lang="ru-RU" sz="2200" dirty="0" smtClean="0">
                <a:solidFill>
                  <a:srgbClr val="FFFF00"/>
                </a:solidFill>
              </a:rPr>
              <a:t> ведение управленческого учета</a:t>
            </a:r>
          </a:p>
          <a:p>
            <a:pPr marL="0" indent="0" fontAlgn="base">
              <a:spcBef>
                <a:spcPts val="0"/>
              </a:spcBef>
              <a:spcAft>
                <a:spcPts val="0"/>
              </a:spcAft>
            </a:pPr>
            <a:r>
              <a:rPr lang="ru-RU" sz="2200" dirty="0" smtClean="0">
                <a:solidFill>
                  <a:srgbClr val="FFFF00"/>
                </a:solidFill>
              </a:rPr>
              <a:t>автоматизация процессов</a:t>
            </a:r>
          </a:p>
          <a:p>
            <a:pPr>
              <a:buNone/>
            </a:pPr>
            <a:endParaRPr lang="ru-RU" sz="2200" dirty="0" smtClean="0">
              <a:solidFill>
                <a:srgbClr val="FFFF00"/>
              </a:solidFill>
            </a:endParaRPr>
          </a:p>
        </p:txBody>
      </p:sp>
      <p:pic>
        <p:nvPicPr>
          <p:cNvPr id="1027" name="Picture 3" descr="D:\Users\Nelli\Documents\Documents\Семинары\2019\КАРТИНКИ для презентаций\Рос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33790" y="981635"/>
            <a:ext cx="4145834" cy="25414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2234823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9866" y="390378"/>
            <a:ext cx="10959353" cy="5643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 smtClean="0"/>
              <a:t>Аутсорсинг</a:t>
            </a:r>
            <a:r>
              <a:rPr lang="ru-RU" sz="2800" b="1" dirty="0" smtClean="0"/>
              <a:t> услуг: почему доверять выгодно</a:t>
            </a:r>
            <a:endParaRPr lang="ru-RU" sz="28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76578" y="6063175"/>
            <a:ext cx="7675856" cy="587196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dirty="0" smtClean="0">
                <a:solidFill>
                  <a:srgbClr val="FFFF00"/>
                </a:solidFill>
                <a:hlinkClick r:id="rId2"/>
              </a:rPr>
              <a:t>©</a:t>
            </a:r>
            <a:r>
              <a:rPr lang="ru-RU" dirty="0" smtClean="0">
                <a:solidFill>
                  <a:srgbClr val="FFFF00"/>
                </a:solidFill>
                <a:hlinkClick r:id="rId2"/>
              </a:rPr>
              <a:t> 2019 Топ 5 инструментов для развития бизнеса. Автор Нелли Жучкова </a:t>
            </a:r>
            <a:r>
              <a:rPr lang="en-US" dirty="0" smtClean="0">
                <a:solidFill>
                  <a:srgbClr val="FFFF00"/>
                </a:solidFill>
                <a:hlinkClick r:id="rId2"/>
              </a:rPr>
              <a:t>https://www.facebook.com/Nelli.Zhuchkova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693024" y="1021976"/>
            <a:ext cx="6997227" cy="4956793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</a:schemeClr>
                </a:solidFill>
              </a:rPr>
              <a:t>нанять бухгалтера «из соседнего подъезда»  и «</a:t>
            </a:r>
            <a:r>
              <a:rPr lang="ru-RU" b="1" dirty="0" err="1" smtClean="0">
                <a:solidFill>
                  <a:schemeClr val="tx1">
                    <a:lumMod val="75000"/>
                  </a:schemeClr>
                </a:solidFill>
              </a:rPr>
              <a:t>по-знакомству</a:t>
            </a:r>
            <a:r>
              <a:rPr lang="ru-RU" b="1" dirty="0" smtClean="0">
                <a:solidFill>
                  <a:schemeClr val="tx1">
                    <a:lumMod val="75000"/>
                  </a:schemeClr>
                </a:solidFill>
              </a:rPr>
              <a:t>»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dirty="0" smtClean="0">
                <a:solidFill>
                  <a:srgbClr val="FFFF00"/>
                </a:solidFill>
              </a:rPr>
              <a:t>Услуга ограничивается  </a:t>
            </a:r>
            <a:r>
              <a:rPr lang="ru-RU" dirty="0" smtClean="0">
                <a:solidFill>
                  <a:srgbClr val="FFFF00"/>
                </a:solidFill>
              </a:rPr>
              <a:t>сдачей налоговой </a:t>
            </a:r>
            <a:r>
              <a:rPr lang="ru-RU" dirty="0" smtClean="0">
                <a:solidFill>
                  <a:srgbClr val="FFFF00"/>
                </a:solidFill>
              </a:rPr>
              <a:t>отчетности, но любая </a:t>
            </a:r>
            <a:r>
              <a:rPr lang="ru-RU" dirty="0" smtClean="0">
                <a:solidFill>
                  <a:srgbClr val="FFFF00"/>
                </a:solidFill>
              </a:rPr>
              <a:t>организация и ИП обязаны вести бухгалтерский учет</a:t>
            </a:r>
            <a:endParaRPr lang="ru-RU" dirty="0" smtClean="0">
              <a:solidFill>
                <a:srgbClr val="FFFF00"/>
              </a:solidFill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AutoNum type="arabicPeriod"/>
            </a:pPr>
            <a:r>
              <a:rPr lang="ru-RU" dirty="0" smtClean="0">
                <a:solidFill>
                  <a:srgbClr val="FFFF00"/>
                </a:solidFill>
              </a:rPr>
              <a:t>Отсутствие договора риск  невыполнения услуг, бухгалтер «потерялся», невозможность забрать документы, </a:t>
            </a:r>
            <a:r>
              <a:rPr lang="ru-RU" dirty="0" err="1" smtClean="0">
                <a:solidFill>
                  <a:srgbClr val="FFFF00"/>
                </a:solidFill>
              </a:rPr>
              <a:t>эл</a:t>
            </a:r>
            <a:r>
              <a:rPr lang="ru-RU" dirty="0" smtClean="0">
                <a:solidFill>
                  <a:srgbClr val="FFFF00"/>
                </a:solidFill>
              </a:rPr>
              <a:t>. база удалена</a:t>
            </a:r>
            <a:endParaRPr lang="ru-RU" dirty="0" smtClean="0">
              <a:solidFill>
                <a:srgbClr val="FFFF00"/>
              </a:solidFill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AutoNum type="arabicPeriod"/>
            </a:pPr>
            <a:r>
              <a:rPr lang="ru-RU" dirty="0" smtClean="0">
                <a:solidFill>
                  <a:srgbClr val="FFFF00"/>
                </a:solidFill>
              </a:rPr>
              <a:t>Бухгалтер за  </a:t>
            </a:r>
            <a:r>
              <a:rPr lang="ru-RU" dirty="0" smtClean="0">
                <a:solidFill>
                  <a:srgbClr val="FFFF00"/>
                </a:solidFill>
              </a:rPr>
              <a:t>1500 руб. в </a:t>
            </a:r>
            <a:r>
              <a:rPr lang="ru-RU" dirty="0" smtClean="0">
                <a:solidFill>
                  <a:srgbClr val="FFFF00"/>
                </a:solidFill>
              </a:rPr>
              <a:t>квартал берет количеством, а не качеством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b="1" dirty="0" smtClean="0">
                <a:solidFill>
                  <a:schemeClr val="tx1">
                    <a:lumMod val="75000"/>
                  </a:schemeClr>
                </a:solidFill>
              </a:rPr>
              <a:t>вести самостоятельно, а когда заниматься бизнесом?</a:t>
            </a:r>
          </a:p>
          <a:p>
            <a:r>
              <a:rPr lang="ru-RU" b="1" u="sng" dirty="0" smtClean="0">
                <a:solidFill>
                  <a:schemeClr val="tx1">
                    <a:lumMod val="75000"/>
                  </a:schemeClr>
                </a:solidFill>
              </a:rPr>
              <a:t>передать бухгалтерию на </a:t>
            </a:r>
            <a:r>
              <a:rPr lang="ru-RU" b="1" u="sng" dirty="0" err="1" smtClean="0">
                <a:solidFill>
                  <a:schemeClr val="tx1">
                    <a:lumMod val="75000"/>
                  </a:schemeClr>
                </a:solidFill>
              </a:rPr>
              <a:t>аутсорсинг</a:t>
            </a:r>
            <a:r>
              <a:rPr lang="ru-RU" b="1" u="sng" dirty="0" smtClean="0">
                <a:solidFill>
                  <a:schemeClr val="tx1">
                    <a:lumMod val="75000"/>
                  </a:schemeClr>
                </a:solidFill>
              </a:rPr>
              <a:t>  - дорого – это миф!</a:t>
            </a:r>
            <a:endParaRPr lang="ru-RU" b="1" u="sng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8199" name="Picture 7" descr="D:\Users\Nelli\Documents\Documents\Семинары\2019\КАРТИНКИ для презентаций\decision-1013712_19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176" y="1277472"/>
            <a:ext cx="4069281" cy="4558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2234823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9866" y="390378"/>
            <a:ext cx="10959353" cy="5643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 smtClean="0"/>
              <a:t>Аутсорсинг</a:t>
            </a:r>
            <a:r>
              <a:rPr lang="ru-RU" sz="2800" b="1" dirty="0" smtClean="0"/>
              <a:t> услуг: почему доверять выгодно</a:t>
            </a:r>
            <a:endParaRPr lang="ru-RU" sz="28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76578" y="6063175"/>
            <a:ext cx="7675856" cy="587196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dirty="0" smtClean="0">
                <a:solidFill>
                  <a:srgbClr val="FFFF00"/>
                </a:solidFill>
                <a:hlinkClick r:id="rId2"/>
              </a:rPr>
              <a:t>©</a:t>
            </a:r>
            <a:r>
              <a:rPr lang="ru-RU" dirty="0" smtClean="0">
                <a:solidFill>
                  <a:srgbClr val="FFFF00"/>
                </a:solidFill>
                <a:hlinkClick r:id="rId2"/>
              </a:rPr>
              <a:t> 2019 Топ 5 инструментов для развития бизнеса. Автор Нелли Жучкова </a:t>
            </a:r>
            <a:r>
              <a:rPr lang="en-US" dirty="0" smtClean="0">
                <a:solidFill>
                  <a:srgbClr val="FFFF00"/>
                </a:solidFill>
                <a:hlinkClick r:id="rId2"/>
              </a:rPr>
              <a:t>https://www.facebook.com/Nelli.Zhuchkova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58552" y="1522414"/>
            <a:ext cx="7131699" cy="438912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rgbClr val="FFFF00"/>
                </a:solidFill>
              </a:rPr>
              <a:t>Затраты ООО на </a:t>
            </a:r>
            <a:r>
              <a:rPr lang="ru-RU" sz="1800" dirty="0" smtClean="0">
                <a:solidFill>
                  <a:srgbClr val="FFFF00"/>
                </a:solidFill>
              </a:rPr>
              <a:t>штатного </a:t>
            </a:r>
            <a:r>
              <a:rPr lang="ru-RU" sz="1800" dirty="0" smtClean="0">
                <a:solidFill>
                  <a:srgbClr val="FFFF00"/>
                </a:solidFill>
              </a:rPr>
              <a:t>бухгалтера: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srgbClr val="FFFF00"/>
                </a:solidFill>
              </a:rPr>
              <a:t>ноутбук 21 790 руб.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srgbClr val="FFFF00"/>
                </a:solidFill>
              </a:rPr>
              <a:t>МФУ 10 630 руб.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srgbClr val="FFFF00"/>
                </a:solidFill>
              </a:rPr>
              <a:t>1С: Бухгалтерия версия 8.3. 5 300 руб.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srgbClr val="FFFF00"/>
                </a:solidFill>
              </a:rPr>
              <a:t>Контур Экстерн (программа для передачи отчетности в ФНС, ПФР, ФСС, ФОМС) 13 790 руб.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srgbClr val="FFFF00"/>
                </a:solidFill>
              </a:rPr>
              <a:t>заработная </a:t>
            </a:r>
            <a:r>
              <a:rPr lang="ru-RU" sz="1800" dirty="0" smtClean="0">
                <a:solidFill>
                  <a:srgbClr val="FFFF00"/>
                </a:solidFill>
              </a:rPr>
              <a:t>плата 25 000 руб</a:t>
            </a:r>
            <a:r>
              <a:rPr lang="ru-RU" sz="1800" dirty="0" smtClean="0">
                <a:solidFill>
                  <a:srgbClr val="FFFF00"/>
                </a:solidFill>
              </a:rPr>
              <a:t>. в мес.в </a:t>
            </a:r>
            <a:r>
              <a:rPr lang="ru-RU" sz="1800" dirty="0" err="1" smtClean="0">
                <a:solidFill>
                  <a:srgbClr val="FFFF00"/>
                </a:solidFill>
              </a:rPr>
              <a:t>мес</a:t>
            </a:r>
            <a:endParaRPr lang="ru-RU" sz="1800" dirty="0" smtClean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srgbClr val="FFFF00"/>
                </a:solidFill>
              </a:rPr>
              <a:t>налоги с заработной платы 8 100 руб</a:t>
            </a:r>
            <a:r>
              <a:rPr lang="ru-RU" sz="1800" dirty="0" smtClean="0">
                <a:solidFill>
                  <a:srgbClr val="FFFF00"/>
                </a:solidFill>
              </a:rPr>
              <a:t>. в мес.</a:t>
            </a:r>
            <a:endParaRPr lang="ru-RU" sz="1800" dirty="0" smtClean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u="sng" dirty="0" smtClean="0">
                <a:solidFill>
                  <a:srgbClr val="FFFF00"/>
                </a:solidFill>
              </a:rPr>
              <a:t>ИТОГО </a:t>
            </a:r>
            <a:r>
              <a:rPr lang="ru-RU" sz="1800" u="sng" dirty="0" smtClean="0">
                <a:solidFill>
                  <a:srgbClr val="FFFF00"/>
                </a:solidFill>
              </a:rPr>
              <a:t>474 710 </a:t>
            </a:r>
            <a:r>
              <a:rPr lang="ru-RU" sz="1800" u="sng" dirty="0" smtClean="0">
                <a:solidFill>
                  <a:srgbClr val="FFFF00"/>
                </a:solidFill>
              </a:rPr>
              <a:t>руб. в год.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 smtClean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rgbClr val="FFFF00"/>
                </a:solidFill>
              </a:rPr>
              <a:t>Бухгалтерское обслуживание ООО в компании </a:t>
            </a:r>
            <a:r>
              <a:rPr lang="ru-RU" sz="1800" dirty="0" err="1" smtClean="0">
                <a:solidFill>
                  <a:srgbClr val="FFFF00"/>
                </a:solidFill>
              </a:rPr>
              <a:t>Юстведия</a:t>
            </a:r>
            <a:r>
              <a:rPr lang="ru-RU" sz="1800" dirty="0" smtClean="0">
                <a:solidFill>
                  <a:srgbClr val="FFFF00"/>
                </a:solidFill>
              </a:rPr>
              <a:t> (базовый тариф)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srgbClr val="FFFF00"/>
                </a:solidFill>
              </a:rPr>
              <a:t>ООО на УСНО Доходы (6 %) — 3 000 руб. в месяц или 36 000 руб. в год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srgbClr val="FFFF00"/>
                </a:solidFill>
              </a:rPr>
              <a:t>ООО на ОСНО — 5 000 руб. в месяц или 60 000 руб. в год.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u="sng" dirty="0" smtClean="0">
                <a:solidFill>
                  <a:srgbClr val="FFFF00"/>
                </a:solidFill>
              </a:rPr>
              <a:t>Вы экономите 414 710 руб. в год, если вы используете ОСНО, или 438 710 руб. в год на УСНО Доходы (6 %).</a:t>
            </a:r>
          </a:p>
          <a:p>
            <a:pPr>
              <a:buNone/>
            </a:pPr>
            <a:endParaRPr lang="ru-RU" sz="1800" dirty="0">
              <a:solidFill>
                <a:srgbClr val="FFFF00"/>
              </a:solidFill>
            </a:endParaRPr>
          </a:p>
        </p:txBody>
      </p:sp>
      <p:pic>
        <p:nvPicPr>
          <p:cNvPr id="7170" name="Picture 2" descr="D:\Users\Nelli\Documents\Documents\Семинары\2019\КАРТИНКИ для презентаций\Отве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587" y="1304364"/>
            <a:ext cx="4191599" cy="45451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2234823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077" y="282388"/>
            <a:ext cx="10959353" cy="98080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какие объекты интеллектуальной собственности вы ПЛАНИРУЕТЕ </a:t>
            </a:r>
            <a:r>
              <a:rPr lang="ru-RU" sz="2800" b="1" dirty="0" err="1" smtClean="0"/>
              <a:t>использОВАТЬ</a:t>
            </a:r>
            <a:r>
              <a:rPr lang="ru-RU" sz="2800" b="1" dirty="0" smtClean="0"/>
              <a:t> в бизнесе?</a:t>
            </a:r>
            <a:endParaRPr lang="ru-RU" sz="28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76578" y="6063175"/>
            <a:ext cx="7675856" cy="587196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dirty="0" smtClean="0">
                <a:solidFill>
                  <a:srgbClr val="FFFF00"/>
                </a:solidFill>
                <a:hlinkClick r:id="rId2"/>
              </a:rPr>
              <a:t>©</a:t>
            </a:r>
            <a:r>
              <a:rPr lang="ru-RU" dirty="0" smtClean="0">
                <a:solidFill>
                  <a:srgbClr val="FFFF00"/>
                </a:solidFill>
                <a:hlinkClick r:id="rId2"/>
              </a:rPr>
              <a:t> 2019 Топ 5 инструментов для развития бизнеса. Автор Нелли Жучкова </a:t>
            </a:r>
            <a:r>
              <a:rPr lang="en-US" dirty="0" smtClean="0">
                <a:solidFill>
                  <a:srgbClr val="FFFF00"/>
                </a:solidFill>
                <a:hlinkClick r:id="rId2"/>
              </a:rPr>
              <a:t>https://www.facebook.com/Nelli.Zhuchkova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18212" y="1452282"/>
            <a:ext cx="7172039" cy="4526487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Объекты авторского права: сайт компании, фотографии продукции, видеоролики, рекламные материалы, мобильные приложения, база данных клиентов, коммерческое предложение, работы дизайнера и т.д.</a:t>
            </a:r>
          </a:p>
          <a:p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Объекты патентного права: упаковка, технические чертежи, изобретения, промышленные модели и образцы и т.д.</a:t>
            </a:r>
          </a:p>
          <a:p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Средства индивидуализации: наименование 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компании, 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товарный знак (бренд) и т.д.</a:t>
            </a:r>
          </a:p>
          <a:p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Ноу-хау (секрет производства): уникальные рецептура изготовления или технология производства, индивидуальные элементы, делающие бизнес особенным </a:t>
            </a:r>
            <a:endParaRPr lang="ru-RU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6147" name="Picture 3" descr="D:\Users\Nelli\Documents\Documents\Семинары\2019\КАРТИНКИ для презентаций\интеллектуальная собственност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4447" y="1344706"/>
            <a:ext cx="4217894" cy="46661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2234823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9866" y="390378"/>
            <a:ext cx="10959353" cy="111486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3 ступени к формированию стратегии защиты интеллектуальной собственности</a:t>
            </a:r>
            <a:endParaRPr lang="ru-RU" sz="28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76578" y="6063175"/>
            <a:ext cx="7675856" cy="587196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dirty="0" smtClean="0">
                <a:solidFill>
                  <a:srgbClr val="FFFF00"/>
                </a:solidFill>
                <a:hlinkClick r:id="rId2"/>
              </a:rPr>
              <a:t>©</a:t>
            </a:r>
            <a:r>
              <a:rPr lang="ru-RU" dirty="0" smtClean="0">
                <a:solidFill>
                  <a:srgbClr val="FFFF00"/>
                </a:solidFill>
                <a:hlinkClick r:id="rId2"/>
              </a:rPr>
              <a:t> 2019 Топ 5 инструментов для развития бизнеса. Автор Нелли Жучкова </a:t>
            </a:r>
            <a:r>
              <a:rPr lang="en-US" dirty="0" smtClean="0">
                <a:solidFill>
                  <a:srgbClr val="FFFF00"/>
                </a:solidFill>
                <a:hlinkClick r:id="rId2"/>
              </a:rPr>
              <a:t>https://www.facebook.com/Nelli.Zhuchkova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042647" y="1589649"/>
            <a:ext cx="6647605" cy="438912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Запишите все то, что Вы хотите защитить (клиентская база, наименование (бренд),секрет производства, рецептура, методика, база данных, программа и ее коды, фотография, текст документа, сайт и доменное имя и т.д.)  </a:t>
            </a:r>
          </a:p>
          <a:p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Для каждого выделенного объекта определите время и способ получения, чем это подтверждается, кто имеет доступ, как и куда далее передается</a:t>
            </a:r>
          </a:p>
          <a:p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Обеспечьте закрепление за вами права собственности (договоры, служебные задания, патент и т.п.)</a:t>
            </a:r>
          </a:p>
        </p:txBody>
      </p:sp>
      <p:pic>
        <p:nvPicPr>
          <p:cNvPr id="5121" name="Picture 1" descr="D:\Users\Nelli\Documents\Documents\Семинары\2019\КАРТИНКИ для презентаций\Восклиц зна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611" y="1470210"/>
            <a:ext cx="4392707" cy="46213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2234823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9866" y="390378"/>
            <a:ext cx="10959353" cy="111486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3 ступени к формированию стратегии защиты интеллектуальной собственности</a:t>
            </a:r>
            <a:endParaRPr lang="ru-RU" sz="28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76578" y="6063175"/>
            <a:ext cx="7675856" cy="587196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dirty="0" smtClean="0">
                <a:solidFill>
                  <a:srgbClr val="FFFF00"/>
                </a:solidFill>
                <a:hlinkClick r:id="rId2"/>
              </a:rPr>
              <a:t>©</a:t>
            </a:r>
            <a:r>
              <a:rPr lang="ru-RU" dirty="0" smtClean="0">
                <a:solidFill>
                  <a:srgbClr val="FFFF00"/>
                </a:solidFill>
                <a:hlinkClick r:id="rId2"/>
              </a:rPr>
              <a:t> 2019 Топ 5 инструментов для развития бизнеса. Автор Нелли Жучкова </a:t>
            </a:r>
            <a:r>
              <a:rPr lang="en-US" dirty="0" smtClean="0">
                <a:solidFill>
                  <a:srgbClr val="FFFF00"/>
                </a:solidFill>
                <a:hlinkClick r:id="rId2"/>
              </a:rPr>
              <a:t>https://www.facebook.com/Nelli.Zhuchkova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95422" y="1589088"/>
          <a:ext cx="11704319" cy="4605280"/>
        </p:xfrm>
        <a:graphic>
          <a:graphicData uri="http://schemas.openxmlformats.org/drawingml/2006/table">
            <a:tbl>
              <a:tblPr/>
              <a:tblGrid>
                <a:gridCol w="2476459"/>
                <a:gridCol w="5199028"/>
                <a:gridCol w="4028832"/>
              </a:tblGrid>
              <a:tr h="399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Объект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58" marR="624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/>
                          <a:ea typeface="Times New Roman"/>
                          <a:cs typeface="Times New Roman"/>
                        </a:rPr>
                        <a:t>Получен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58" marR="624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/>
                          <a:ea typeface="Times New Roman"/>
                          <a:cs typeface="Times New Roman"/>
                        </a:rPr>
                        <a:t>Документальное подтверждение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58" marR="624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61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Сайт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58" marR="624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/>
                          <a:ea typeface="Times New Roman"/>
                          <a:cs typeface="Times New Roman"/>
                        </a:rPr>
                        <a:t>Дата: 10.04.2017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/>
                          <a:ea typeface="Times New Roman"/>
                          <a:cs typeface="Times New Roman"/>
                        </a:rPr>
                        <a:t>Способ получения: по договору с разработчиками сайта ООО «N»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/>
                          <a:ea typeface="Times New Roman"/>
                          <a:cs typeface="Times New Roman"/>
                        </a:rPr>
                        <a:t>Кто имеет доступ: директор, программист, менеджер, маркетолог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/>
                          <a:ea typeface="Times New Roman"/>
                          <a:cs typeface="Times New Roman"/>
                        </a:rPr>
                        <a:t>Кому передается далее: не передается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58" marR="624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/>
                          <a:ea typeface="Times New Roman"/>
                          <a:cs typeface="Times New Roman"/>
                        </a:rPr>
                        <a:t>Договор с разработчиками ООО «N»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/>
                          <a:ea typeface="Times New Roman"/>
                          <a:cs typeface="Times New Roman"/>
                        </a:rPr>
                        <a:t>Трудовой договор, должностная инструкция, служебное задание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58" marR="624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7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/>
                          <a:ea typeface="Times New Roman"/>
                          <a:cs typeface="Times New Roman"/>
                        </a:rPr>
                        <a:t>База клиентов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58" marR="624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/>
                          <a:ea typeface="Times New Roman"/>
                          <a:cs typeface="Times New Roman"/>
                        </a:rPr>
                        <a:t>Способ получения: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/>
                          <a:ea typeface="Times New Roman"/>
                          <a:cs typeface="Times New Roman"/>
                        </a:rPr>
                        <a:t>Источник хранения: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/>
                          <a:ea typeface="Times New Roman"/>
                          <a:cs typeface="Times New Roman"/>
                        </a:rPr>
                        <a:t>Кто имеет доступ и в каком объеме: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/>
                          <a:ea typeface="Times New Roman"/>
                          <a:cs typeface="Times New Roman"/>
                        </a:rPr>
                        <a:t>Кому передается далее: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58" marR="624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/>
                          <a:ea typeface="Times New Roman"/>
                          <a:cs typeface="Times New Roman"/>
                        </a:rPr>
                        <a:t>Трудовой договор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/>
                          <a:ea typeface="Times New Roman"/>
                          <a:cs typeface="Times New Roman"/>
                        </a:rPr>
                        <a:t>Положение «О конфиденциальной информации»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58" marR="624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66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/>
                          <a:ea typeface="Times New Roman"/>
                          <a:cs typeface="Times New Roman"/>
                        </a:rPr>
                        <a:t>Дизайн упаковки (технические чертежи  и т.п.)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58" marR="624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/>
                          <a:ea typeface="Times New Roman"/>
                          <a:cs typeface="Times New Roman"/>
                        </a:rPr>
                        <a:t>Дата: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/>
                          <a:ea typeface="Times New Roman"/>
                          <a:cs typeface="Times New Roman"/>
                        </a:rPr>
                        <a:t>Способ получения: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/>
                          <a:ea typeface="Times New Roman"/>
                          <a:cs typeface="Times New Roman"/>
                        </a:rPr>
                        <a:t>Источник хранения: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/>
                          <a:ea typeface="Times New Roman"/>
                          <a:cs typeface="Times New Roman"/>
                        </a:rPr>
                        <a:t>Кто имеет доступ и в каком объеме: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/>
                          <a:ea typeface="Times New Roman"/>
                          <a:cs typeface="Times New Roman"/>
                        </a:rPr>
                        <a:t>Кому передается далее и каком объеме: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58" marR="624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Договор (техническое задание) на разработку дизайна (на выполнение проектных работ)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Трудовой договор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Должностная инструкция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58" marR="624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2234823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ЮВ_презентация PP_тема">
  <a:themeElements>
    <a:clrScheme name="Юстведия2">
      <a:dk1>
        <a:srgbClr val="6600CC"/>
      </a:dk1>
      <a:lt1>
        <a:srgbClr val="FFFF66"/>
      </a:lt1>
      <a:dk2>
        <a:srgbClr val="7030A0"/>
      </a:dk2>
      <a:lt2>
        <a:srgbClr val="FFFFFF"/>
      </a:lt2>
      <a:accent1>
        <a:srgbClr val="FFFF00"/>
      </a:accent1>
      <a:accent2>
        <a:srgbClr val="E7E33D"/>
      </a:accent2>
      <a:accent3>
        <a:srgbClr val="C464CE"/>
      </a:accent3>
      <a:accent4>
        <a:srgbClr val="B19673"/>
      </a:accent4>
      <a:accent5>
        <a:srgbClr val="9B6BF2"/>
      </a:accent5>
      <a:accent6>
        <a:srgbClr val="D53DD0"/>
      </a:accent6>
      <a:hlink>
        <a:srgbClr val="4C0099"/>
      </a:hlink>
      <a:folHlink>
        <a:srgbClr val="D8D8D8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ЮВ_презентация" id="{58DE4954-4AB9-408F-8FA6-1BCBCAB6C974}" vid="{2071F433-2801-49EE-A339-8E34D96D323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ЮВ_презентация PP_тема</Template>
  <TotalTime>1959</TotalTime>
  <Words>964</Words>
  <Application>Microsoft Office PowerPoint</Application>
  <PresentationFormat>Произвольный</PresentationFormat>
  <Paragraphs>117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ЮВ_презентация PP_тема</vt:lpstr>
      <vt:lpstr>Топ-5 инструментов  для развития бизнеса,  о которых нужно знать каждому бизнесмену</vt:lpstr>
      <vt:lpstr>Нелли   Жучкова</vt:lpstr>
      <vt:lpstr>ПРАВИЛО управления финансами на старте </vt:lpstr>
      <vt:lpstr>Налоговая оптимизация</vt:lpstr>
      <vt:lpstr>Аутсорсинг услуг: почему доверять выгодно</vt:lpstr>
      <vt:lpstr>Аутсорсинг услуг: почему доверять выгодно</vt:lpstr>
      <vt:lpstr>какие объекты интеллектуальной собственности вы ПЛАНИРУЕТЕ использОВАТЬ в бизнесе?</vt:lpstr>
      <vt:lpstr>3 ступени к формированию стратегии защиты интеллектуальной собственности</vt:lpstr>
      <vt:lpstr>3 ступени к формированию стратегии защиты интеллектуальной собственности</vt:lpstr>
      <vt:lpstr>Интеллектуальная собственность, как актив компании и источник дохода</vt:lpstr>
      <vt:lpstr>Защита собственности и активов</vt:lpstr>
      <vt:lpstr>Буду рада видеть вас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И ЗАЧЕМ  ПРЕДПРИНИМАТЕЛЮ ЗАЩИЩАТЬ СВОЮ ИНТЕЛЛЕКТУАЛЬНУЮ СОБСТВЕННОСТЬ?</dc:title>
  <dc:creator>Nelli</dc:creator>
  <cp:lastModifiedBy>Nelli</cp:lastModifiedBy>
  <cp:revision>14</cp:revision>
  <dcterms:created xsi:type="dcterms:W3CDTF">2019-05-15T10:58:52Z</dcterms:created>
  <dcterms:modified xsi:type="dcterms:W3CDTF">2019-12-19T07:29:31Z</dcterms:modified>
</cp:coreProperties>
</file>