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embeddedFontLst>
    <p:embeddedFont>
      <p:font typeface="Arimo"/>
      <p:regular r:id="rId45"/>
      <p:bold r:id="rId46"/>
      <p:italic r:id="rId47"/>
      <p:boldItalic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iGtUQlFBvvqIBlp9JRb0mqj0Uj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588D70C-8224-4847-8F92-04BCFBE2E46B}">
  <a:tblStyle styleId="{0588D70C-8224-4847-8F92-04BCFBE2E4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rimo-bold.fntdata"/><Relationship Id="rId45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imo-boldItalic.fntdata"/><Relationship Id="rId47" Type="http://schemas.openxmlformats.org/officeDocument/2006/relationships/font" Target="fonts/Arimo-italic.fntdata"/><Relationship Id="rId4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3" Type="http://customschemas.google.com/relationships/presentationmetadata" Target="meta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772e2cd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4772e2cd2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772e2cd2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4772e2cd2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772e2cd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4772e2cd2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772e2cd2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4772e2cd2e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772e2cd2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4772e2cd2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72e2cd2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4772e2cd2e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772e2cd2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4772e2cd2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d3cedf6e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5d3cedf6e0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feb277c1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5feb277c13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feb277c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5feb277c13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feb277c13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5feb277c13_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feb277c13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5feb277c13_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feb277c13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5feb277c13_2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feb277c13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g5feb277c13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eb277c13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5feb277c13_2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feb277c13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5feb277c13_2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f0faae6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5f0faae62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7856322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47856322a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d3cedf6e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5d3cedf6e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feb277c1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g5feb277c13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eb277c1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eb277c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feb277c13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feb277c1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feb277c13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feb277c1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bc7af68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5bc7af682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feb277c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5feb277c1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feb277c1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5feb277c1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feb277c1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g5feb277c1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0f4944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5f0f4944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d3cedf6e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g5d3cedf6e0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856322a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47856322a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7856322a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47856322a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772e2cd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4772e2cd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772e2cd2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4772e2cd2e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72e2cd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4772e2cd2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mo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пись">
  <p:cSld name="Заголовок и подпись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mo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с подписью">
  <p:cSld name="Цитата с подписью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mo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очка имени">
  <p:cSld name="Карточка имени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mo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карточки имени">
  <p:cSld name="Цитата карточки имени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mo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Истина или ложь">
  <p:cSld name="Истина или лож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mo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mo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4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mo"/>
              <a:buNone/>
              <a:defRPr b="0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mo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BC2EF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9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9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9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9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9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9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9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mo"/>
              <a:buNone/>
              <a:defRPr b="0" i="0" sz="3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udit-it.ru/terms/taxation/gosudarstvennaya_poshlina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kad.arbitr.ru/Card/bce546cc-dec0-4add-b649-9a1b843864f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hyperlink" Target="https://vk.com/okolobanka" TargetMode="External"/><Relationship Id="rId10" Type="http://schemas.openxmlformats.org/officeDocument/2006/relationships/hyperlink" Target="https://vk.com/profau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list-org.com/" TargetMode="External"/><Relationship Id="rId4" Type="http://schemas.openxmlformats.org/officeDocument/2006/relationships/hyperlink" Target="https://www.rusprofile.ru/" TargetMode="External"/><Relationship Id="rId9" Type="http://schemas.openxmlformats.org/officeDocument/2006/relationships/hyperlink" Target="https://clck.ru/J2bcg" TargetMode="External"/><Relationship Id="rId5" Type="http://schemas.openxmlformats.org/officeDocument/2006/relationships/hyperlink" Target="https://pb.nalog.ru/" TargetMode="External"/><Relationship Id="rId6" Type="http://schemas.openxmlformats.org/officeDocument/2006/relationships/hyperlink" Target="https://clck.ru/J3uw6" TargetMode="External"/><Relationship Id="rId7" Type="http://schemas.openxmlformats.org/officeDocument/2006/relationships/hyperlink" Target="https://goo-gl.ru/5BoU" TargetMode="External"/><Relationship Id="rId8" Type="http://schemas.openxmlformats.org/officeDocument/2006/relationships/hyperlink" Target="https://clck.ru/HaG3y" TargetMode="External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uralbuh/" TargetMode="External"/><Relationship Id="rId10" Type="http://schemas.openxmlformats.org/officeDocument/2006/relationships/hyperlink" Target="http://yustved.ru/" TargetMode="External"/><Relationship Id="rId13" Type="http://schemas.openxmlformats.org/officeDocument/2006/relationships/hyperlink" Target="https://vk.com/uralbuh" TargetMode="External"/><Relationship Id="rId12" Type="http://schemas.openxmlformats.org/officeDocument/2006/relationships/hyperlink" Target="https://www.facebook.com/groups/uralbuh/?ref=bookmark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facebook.com/Nelli.Zhuchkova" TargetMode="External"/><Relationship Id="rId4" Type="http://schemas.openxmlformats.org/officeDocument/2006/relationships/hyperlink" Target="https://www.facebook.com/Nelli.Zhuchkova" TargetMode="External"/><Relationship Id="rId9" Type="http://schemas.openxmlformats.org/officeDocument/2006/relationships/hyperlink" Target="http://yustved.ru/" TargetMode="External"/><Relationship Id="rId15" Type="http://schemas.openxmlformats.org/officeDocument/2006/relationships/hyperlink" Target="https://www.instagram.com/uralbuh/" TargetMode="External"/><Relationship Id="rId14" Type="http://schemas.openxmlformats.org/officeDocument/2006/relationships/hyperlink" Target="http://uralbuh.ru/" TargetMode="External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5" Type="http://schemas.openxmlformats.org/officeDocument/2006/relationships/hyperlink" Target="https://vk.com/nell.zhuchkova" TargetMode="External"/><Relationship Id="rId19" Type="http://schemas.openxmlformats.org/officeDocument/2006/relationships/image" Target="../media/image2.png"/><Relationship Id="rId6" Type="http://schemas.openxmlformats.org/officeDocument/2006/relationships/hyperlink" Target="https://vk.com/nell.zhuchkova" TargetMode="External"/><Relationship Id="rId18" Type="http://schemas.openxmlformats.org/officeDocument/2006/relationships/image" Target="../media/image1.png"/><Relationship Id="rId7" Type="http://schemas.openxmlformats.org/officeDocument/2006/relationships/hyperlink" Target="https://www.instagram.com/" TargetMode="External"/><Relationship Id="rId8" Type="http://schemas.openxmlformats.org/officeDocument/2006/relationships/hyperlink" Target="https://www.facebook.com/Nelli.Zhuchkov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lck.ru/HaG3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363025" y="1401650"/>
            <a:ext cx="91416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Ужесточение налогового и банковского контроля 2019:</a:t>
            </a:r>
            <a:endParaRPr b="1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чему готовиться предпринимателю, руководителю, собственнику бизнеса</a:t>
            </a:r>
            <a:r>
              <a:rPr b="1"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4860"/>
              <a:buFont typeface="Arimo"/>
              <a:buNone/>
            </a:pPr>
            <a:r>
              <a:t/>
            </a:r>
            <a:endParaRPr sz="4860">
              <a:solidFill>
                <a:srgbClr val="3C1956"/>
              </a:solidFill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solidFill>
                  <a:srgbClr val="3C1956"/>
                </a:solidFill>
              </a:rPr>
              <a:t>Круглый стол</a:t>
            </a:r>
            <a:endParaRPr sz="2400">
              <a:solidFill>
                <a:srgbClr val="3C1956"/>
              </a:solidFill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4464" y="367140"/>
            <a:ext cx="3770816" cy="12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000" y="72300"/>
            <a:ext cx="1885224" cy="188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4772e2cd2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950" y="152400"/>
            <a:ext cx="112620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4772e2cd2e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50" y="0"/>
            <a:ext cx="11326751" cy="664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4772e2cd2e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0" y="-15175"/>
            <a:ext cx="11951101" cy="67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4772e2cd2e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50" y="213775"/>
            <a:ext cx="11934025" cy="649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4772e2cd2e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955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4772e2cd2e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0" y="15500"/>
            <a:ext cx="12012389" cy="68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4772e2cd2e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25" y="136550"/>
            <a:ext cx="11857475" cy="67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4772e2cd2e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1550" y="5431850"/>
            <a:ext cx="247650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3cedf6e0_0_42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55" name="Google Shape;255;g5d3cedf6e0_0_42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п. 3 ст. 54.1 НК РФ: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 могут 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рассматриваться в качестве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самостоятельного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основания 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для признания уменьшения налогоплательщиком налоговой базы и (или) суммы подлежащего уплате налога неправомерным: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подписание первичных учетных документов неустановленным или неуполномоченным лицом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нарушение контрагентом налогоплательщика законодательства о налогах и сборах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наличие возможности получения того же результата экономической деятельности при совершении иных не запрещенных законодательством сделок (операций)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feb277c13_2_6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61" name="Google Shape;261;g5feb277c13_2_6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п. 1 ст. 54.1 НК РФ: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Налогоплательщик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вправе уменьшить налоговую базу 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 (или) сумму подлежащего уплате налога при соблюдении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одновременно 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следующих условий: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1)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основной целью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совершения сделки (операции)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 являются неуплата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(неполная уплата) и (или) зачет (возврат) суммы налога;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2) обязательство по сделке (операции)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исполнено лицом, являющимся стороной договора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заключенного с налогоплательщиком,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 (или) лицом</a:t>
            </a:r>
            <a:r>
              <a:rPr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которому обязательство по исполнению сделки (операции) </a:t>
            </a:r>
            <a:r>
              <a:rPr b="1" lang="ru-RU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передано по договору или закону.</a:t>
            </a:r>
            <a:endParaRPr b="1"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feb277c13_2_0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67" name="Google Shape;267;g5feb277c13_2_0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</a:t>
            </a:r>
            <a:r>
              <a:rPr lang="ru-RU" sz="2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результатам арбитражной практики применения ст. 54.1 НК РФ  проверяющие должны: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устанавливать реальность операций и фактическое движение товара;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определять фактических поставщиков и покупателей товара;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выявлять лиц, осуществлявших транспортировку товара;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определять действительный размер налоговых обязательств.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2425650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600"/>
              <a:buFont typeface="Arimo"/>
              <a:buNone/>
            </a:pPr>
            <a:r>
              <a:rPr lang="ru-RU">
                <a:solidFill>
                  <a:srgbClr val="3C1956"/>
                </a:solidFill>
              </a:rPr>
              <a:t>Ведущие</a:t>
            </a:r>
            <a:endParaRPr>
              <a:solidFill>
                <a:srgbClr val="3C1956"/>
              </a:solidFill>
            </a:endParaRPr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2589200" y="1373925"/>
            <a:ext cx="8915400" cy="47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Жучкова Нелли управляющий партнер Юстведия, практикующий юрист с 20-летним стажем, специалист по налоговому праву, автор публикаций в профессиональных изданиях «ЭЖ – Юрист», «Арбитражная практика», «Корпоративный юрист» и деловой прессе «СтройЭксперт», «Курс дела», «Южно-уральская панорама», 74.ru; автор и ведущая мероприятий по наиболее сложным и актуальным вопросам предпринимательской деятельности; выпускница третьего потока Школы спикеров проекта “Деловая среда” Сбербанка РФ. 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Назарова Марина - директор ООО Интеллект Центр, компания специализируется на бухгалтерском обслуживании, автоматизации бизнес-процессов, налоговом консультировании. Опыт постановки учета, на предприятиях различных отраслей. Опыт сопровождения налоговых и банковских проверок. Постановка “сквозного” учета (управлеческий и бухгалтерский) в одной системе. Разработка оптимальной структуры компаний, систем оплаты труда. Комплексный подход к учету</a:t>
            </a: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feb277c13_2_12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73" name="Google Shape;273;g5feb277c13_2_12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Приказ ФНС России от 30.11.2018 N ММВ-7-8/670@: ФНС </a:t>
            </a:r>
            <a:r>
              <a:rPr b="1"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обновила бланки двух заявлений</a:t>
            </a: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о возврате переплаты по налогам, сборам, страховым взносам, пеням и штрафам, а также о зачете этих платежей.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Федеральный закон от 27.11.2018 N 424-ФЗ: изменения в расчете пеней: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</a:t>
            </a:r>
            <a:r>
              <a:rPr b="1"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пени не могут быть больше недоимки</a:t>
            </a: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на которую их начисляют. Прежде такого ограничения не было;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пени нужно начислять </a:t>
            </a:r>
            <a:r>
              <a:rPr b="1"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 за день, когда недоимку погасили</a:t>
            </a: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feb277c13_2_18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79" name="Google Shape;279;g5feb277c13_2_18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Федеральный закон от 29.07.2018 N 231-ФЗ: инспекторы могут истребовать у аудитора сведения в двух случаях: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клиент аудитора не передал налоговикам данные при выездной проверке или при проверке сделки между взаимозависимыми лицами;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поступил запрос от компетентных органов иностранных государств.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Аудиторы должны выполнить требование, если сведения: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нужны для расчета налогов, сборов, страховых взносов;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получены при осуществлении аудиторской деятельности или оказании связанных с ней услуг.</a:t>
            </a:r>
            <a:endParaRPr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feb277c13_2_24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85" name="Google Shape;285;g5feb277c13_2_24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Приказ ФНС России от 07.11.2018 N ММВ-7-2/628@ правила заверения документов для налоговой инспекции.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сшив многостраничного документа может включать более 150 листов. Если в сшивку включаются разные документы, то его объем - не более 150 листов;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прошивку документов не надо заверять печатью, даже если она есть. Достаточно поставить подпись, которая частично захватывает бумажную наклейку. 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eb277c13_2_30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91" name="Google Shape;291;g5feb277c13_2_30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Федеральный закон от 27.11.2018 N 424-ФЗ: доход, полученный п</a:t>
            </a:r>
            <a:r>
              <a:rPr b="1"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ри выходе из организации или при ее ликвидации, - дивиденды</a:t>
            </a: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К дивидендам приравнена разница между доходом, который получен при выходе из компании (при ее ликвидации), и фактически оплаченной стоимостью акций, долей или паев.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Имущество, полученное при выходе из общества или при его ликвидации, нужно принимать к учету по рыночной стоимости на момент получения.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feb277c13_2_37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297" name="Google Shape;297;g5feb277c13_2_37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Федеральный закон от 27.11.2018 N 424-ФЗ: </a:t>
            </a:r>
            <a:r>
              <a:rPr b="1"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возврат денег, ранее вложенных в имущество</a:t>
            </a: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"дочек", не облагается налогом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 2019 года в перечень необлагаемых доходов включены денежные средства, полученные организацией безвозмездно в пределах вклада в имущество, ранее внесенного деньгами. Минимальная доля участия организации в "дочке" не установлена.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Сумму вклада и полученных назад денежных средств требуется подтвердить документами.</a:t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feb277c13_2_43"/>
          <p:cNvSpPr txBox="1"/>
          <p:nvPr>
            <p:ph type="title"/>
          </p:nvPr>
        </p:nvSpPr>
        <p:spPr>
          <a:xfrm>
            <a:off x="2028475" y="624100"/>
            <a:ext cx="94761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</a:rPr>
              <a:t>“Сюрпризы” налогового администрирования в 2019 году</a:t>
            </a:r>
            <a:endParaRPr sz="2400">
              <a:solidFill>
                <a:srgbClr val="3C1956"/>
              </a:solidFill>
            </a:endParaRPr>
          </a:p>
        </p:txBody>
      </p:sp>
      <p:sp>
        <p:nvSpPr>
          <p:cNvPr id="303" name="Google Shape;303;g5feb277c13_2_43"/>
          <p:cNvSpPr txBox="1"/>
          <p:nvPr>
            <p:ph idx="1" type="body"/>
          </p:nvPr>
        </p:nvSpPr>
        <p:spPr>
          <a:xfrm>
            <a:off x="2272700" y="1192550"/>
            <a:ext cx="92319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Федеральный закон от 29.07.2018 № 234-ФЗ: внесены поправки в ст. 333.35 НК РФ. В частности, п. 3 дополнен пп. 32, в соответствии с которым </a:t>
            </a:r>
            <a:r>
              <a:rPr b="1" lang="ru-RU" sz="2800">
                <a:solidFill>
                  <a:srgbClr val="000000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/>
              </a:rPr>
              <a:t>государственная пошлина</a:t>
            </a:r>
            <a:r>
              <a:rPr b="1"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не должна уплачиваться</a:t>
            </a:r>
            <a:r>
              <a:rPr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если в налоговый орган документы, необходимые для государственной регистрации юрлиц и ИП, направлены </a:t>
            </a:r>
            <a:r>
              <a:rPr b="1" lang="ru-RU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 форме электронных документов. </a:t>
            </a:r>
            <a:endParaRPr b="1"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f0faae626_0_1"/>
          <p:cNvSpPr txBox="1"/>
          <p:nvPr>
            <p:ph type="title"/>
          </p:nvPr>
        </p:nvSpPr>
        <p:spPr>
          <a:xfrm>
            <a:off x="1899400" y="161775"/>
            <a:ext cx="103476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Иные мероприятия налогового контроля.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Отбор налогоплательщиков на ВНП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5f0faae626_0_1"/>
          <p:cNvSpPr txBox="1"/>
          <p:nvPr>
            <p:ph idx="1" type="body"/>
          </p:nvPr>
        </p:nvSpPr>
        <p:spPr>
          <a:xfrm>
            <a:off x="2693150" y="1699750"/>
            <a:ext cx="92319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Требования от ИФНС  с формулировкой “Вне рамок налоговых проверок”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НК РФ Статья 93.1. Истребование документов (информации) о налогоплательщике, плательщике сборов, плательщике страховых взносов и налоговом агенте или информации о конкретных сделках</a:t>
            </a:r>
            <a:endParaRPr sz="1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2. В случае, если вне рамок проведения налоговых проверок у налоговых органов возникает обоснованная необходимость получения документов (информации) </a:t>
            </a:r>
            <a:r>
              <a:rPr b="1" lang="ru-RU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относительно конкретной сделки</a:t>
            </a:r>
            <a:r>
              <a:rPr lang="ru-RU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, должностное лицо налогового органа вправе истребовать эти документы (информацию) у участников этой сделки или у иных лиц, располагающих документами (информацией) об этой сделке.</a:t>
            </a:r>
            <a:endParaRPr sz="1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Письма Минфина РФ от 30 апреля 2019 года № 03-02-08/32313, от 19.05.2010 № 03-02-07/1-243, ФНС РФ от 30.09.2014 № ЕД-4-2/19869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содержат утверждение, что проверяющие могут требовать любую информацию по своему усмотрению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Отказ в предоставлении документов по требованию судебная практика: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Постановление Арбитражного суда Уральского округа от 05.04.2018 N Ф09-535/18 по делу N </a:t>
            </a: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А50-23230/2017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Участились случаи незаконных требований документов при предпроверочном контроле.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Постановление АС ДВО от 21.03.17 № Ф03-712/2017</a:t>
            </a:r>
            <a:endParaRPr sz="12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 НК (200 рублей за каждый непредставленный документ), а за неправомерное несообщение (несвоевременное сообщение) истребуемой информации — ст. 129.1 НК — штраф 5 000 рублей.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7856322a3_0_30"/>
          <p:cNvSpPr txBox="1"/>
          <p:nvPr>
            <p:ph type="title"/>
          </p:nvPr>
        </p:nvSpPr>
        <p:spPr>
          <a:xfrm>
            <a:off x="2028475" y="624100"/>
            <a:ext cx="94761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Отбор налогоплательщиков на ВНП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(Приказ ФНС России от 30.05.2007 № ЬЬ-3-06/333@)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47856322a3_0_30"/>
          <p:cNvSpPr txBox="1"/>
          <p:nvPr>
            <p:ph idx="1" type="body"/>
          </p:nvPr>
        </p:nvSpPr>
        <p:spPr>
          <a:xfrm>
            <a:off x="2439975" y="1314450"/>
            <a:ext cx="92319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и обработка информации о налогоплательщике, а также группе взаимосвязанных лиц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группы взаимосвязанных лиц, в которую входит планируемый к проверке налогоплательщик.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результатов контрольной работы, проведенной в отношении налогоплательщика, а также группы взаимосвязанных лиц.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Проведение подготовительных мероприятий налогового контроля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показателей финансово- хозяйственной деятельности налогоплательщика, а также группы взаимосвязанных лиц, и налогоплательщиков, осуществляющих аналогичные виды экономической деятельности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общих экономических показателей деятельности налогоплательщиков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выводов и предложений, оформление результатов предпроверочного анализа (формирование предполагаемой суммы по результатам анализа складывается из выявленных возможных правонарушений).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d3cedf6e0_0_31"/>
          <p:cNvSpPr txBox="1"/>
          <p:nvPr>
            <p:ph type="title"/>
          </p:nvPr>
        </p:nvSpPr>
        <p:spPr>
          <a:xfrm>
            <a:off x="2592925" y="624103"/>
            <a:ext cx="89118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5d3cedf6e0_0_31"/>
          <p:cNvSpPr txBox="1"/>
          <p:nvPr>
            <p:ph idx="1" type="body"/>
          </p:nvPr>
        </p:nvSpPr>
        <p:spPr>
          <a:xfrm>
            <a:off x="2589200" y="2133600"/>
            <a:ext cx="8915400" cy="4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2" name="Google Shape;322;g5d3cedf6e0_0_31"/>
          <p:cNvSpPr txBox="1"/>
          <p:nvPr>
            <p:ph idx="1" type="body"/>
          </p:nvPr>
        </p:nvSpPr>
        <p:spPr>
          <a:xfrm>
            <a:off x="2352450" y="2133600"/>
            <a:ext cx="91521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Деловая цель</a:t>
            </a:r>
            <a:endParaRPr b="1"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1)Налоговая выгода не может рассматриваться в качестве самостоятельной деловой цели.</a:t>
            </a:r>
            <a:endParaRPr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2)Деловая цель - наличие разумных экономических или иных причин в действиях налогоплательщика, свидетельствующих о его намерениях получить экономический эффект в результате реальной предпринимательской или иной экономической деятельности.</a:t>
            </a:r>
            <a:endParaRPr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feb277c13_0_36"/>
          <p:cNvSpPr txBox="1"/>
          <p:nvPr>
            <p:ph type="title"/>
          </p:nvPr>
        </p:nvSpPr>
        <p:spPr>
          <a:xfrm>
            <a:off x="2644425" y="194724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5feb277c13_0_36"/>
          <p:cNvSpPr txBox="1"/>
          <p:nvPr/>
        </p:nvSpPr>
        <p:spPr>
          <a:xfrm>
            <a:off x="1574950" y="1455325"/>
            <a:ext cx="101475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AutoNum type="arabicParenR"/>
            </a:pPr>
            <a:r>
              <a:rPr b="1"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Проверить соответствие по критериям, указанным в Приказе ФНС России от 30.05.2007 N ММ-3-06/333@</a:t>
            </a:r>
            <a:endParaRPr b="1"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AutoNum type="arabicParenR"/>
            </a:pPr>
            <a:r>
              <a:rPr b="1"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Обосновать в соответствии с деловыми и экономическими целями имеющейся бизнес-структуры</a:t>
            </a:r>
            <a:endParaRPr b="1"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AutoNum type="arabicParenR"/>
            </a:pPr>
            <a:r>
              <a:rPr b="1"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Обосновать налоговую выгоду сделок: три условия</a:t>
            </a:r>
            <a:endParaRPr b="1"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проявить «должную осмотрительность» при выборе контрагента. </a:t>
            </a:r>
            <a:endParaRPr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обосновать деловую цель сделки (операции)</a:t>
            </a:r>
            <a:endParaRPr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600"/>
              <a:buFont typeface="Arimo"/>
              <a:buChar char="-"/>
            </a:pPr>
            <a:r>
              <a:rPr lang="ru-RU" sz="26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обязательство должно быть исполнено (реальность сделки). </a:t>
            </a:r>
            <a:endParaRPr sz="26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1821850" y="243675"/>
            <a:ext cx="10309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240"/>
              <a:buFont typeface="Arimo"/>
              <a:buNone/>
            </a:pPr>
            <a:r>
              <a:rPr lang="ru-RU" sz="3240">
                <a:solidFill>
                  <a:srgbClr val="3C1956"/>
                </a:solidFill>
              </a:rPr>
              <a:t>ПЛАН</a:t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1574200" y="898875"/>
            <a:ext cx="10406700" cy="5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2399" lvl="0" marL="719999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Поводы для блокировки банковских счетов по 115-ФЗ: на что банки готовы закрыть глаза в текущем году.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399" lvl="0" marL="719999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“Сюрпризы” налогового администрирования в 2019 году.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399" lvl="0" marL="719999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Иные мероприятия налогового контроля. Отбор налогоплательщиков на ВНП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399" lvl="0" marL="719999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399" lvl="0" marL="719999" rtl="0" algn="l">
              <a:lnSpc>
                <a:spcPct val="114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делать предпринимателю, руководителю, собственнику бизнеса: алгоритм действий.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feb277c13_0_29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</a:t>
            </a:r>
            <a:endParaRPr/>
          </a:p>
        </p:txBody>
      </p:sp>
      <p:pic>
        <p:nvPicPr>
          <p:cNvPr id="334" name="Google Shape;334;g5feb277c13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00" y="1638835"/>
            <a:ext cx="10740605" cy="46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eb277c13_0_4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</a:t>
            </a:r>
            <a:endParaRPr/>
          </a:p>
        </p:txBody>
      </p:sp>
      <p:pic>
        <p:nvPicPr>
          <p:cNvPr id="340" name="Google Shape;340;g5feb277c13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725" y="1678735"/>
            <a:ext cx="10151002" cy="46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feb277c13_0_4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Налоговая на пороге: что можно и нужно сделать до начала проверки</a:t>
            </a:r>
            <a:endParaRPr/>
          </a:p>
        </p:txBody>
      </p:sp>
      <p:pic>
        <p:nvPicPr>
          <p:cNvPr id="346" name="Google Shape;346;g5feb277c13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25" y="1905110"/>
            <a:ext cx="10792865" cy="46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bc7af6828_0_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Иные мероприятия налогового контроля и проблемы, к которым нужно быть готовым.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5bc7af6828_0_2"/>
          <p:cNvSpPr txBox="1"/>
          <p:nvPr>
            <p:ph idx="1" type="body"/>
          </p:nvPr>
        </p:nvSpPr>
        <p:spPr>
          <a:xfrm>
            <a:off x="2591063" y="1641750"/>
            <a:ext cx="8915400" cy="4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Мероприятия налогового контроля – комплекс действий налоговиков, регламентируемый НК РФ (п. 1 ст. 82 НК РФ), который производится с целью проверки соблюдения налогового законодательства и международных положений о налогообложении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мероприятий налогового контроля – обеспечение налоговой дисциплины. На достижение данной цели направлены следующие задачи: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способствование экономической государственной безопасности;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участие в контроле формирования доходов государства;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проверка выполнения предпринимателем или организацией налоговых обязанностей перед государством;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контролирование целевого применения льгот на налоговые платежи;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пресечение и предупреждение налоговых правонарушений;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наказание правонарушителей по Налоговому кодексу РФ.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feb277c13_0_15"/>
          <p:cNvSpPr txBox="1"/>
          <p:nvPr>
            <p:ph type="title"/>
          </p:nvPr>
        </p:nvSpPr>
        <p:spPr>
          <a:xfrm>
            <a:off x="2644425" y="194724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делать предпринимателю, руководителю, собственнику бизнеса: алгоритм действий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5feb277c13_0_15"/>
          <p:cNvSpPr txBox="1"/>
          <p:nvPr/>
        </p:nvSpPr>
        <p:spPr>
          <a:xfrm>
            <a:off x="1574950" y="1068800"/>
            <a:ext cx="10147500" cy="5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Регулярно проверять сведения о себе и о контрагентах (“Светофор”)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Отслеживать переписку с банком и с ФНС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При смене или </a:t>
            </a: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добавлении</a:t>
            </a: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 видов деятельности вносить ОКВЭД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Расчетный счет использовать для максимального количества платежей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Корпоративную карту не использовать для личных целей и снятия наличных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При появлении нового контрагента и необходимости оплаты крупной суммы - звонок в банк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При появлении значительной сделки - звонок в банк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Регулярная оплата налогов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Нельзя после каждого поступления снимать/переводить все средства с расчетного счета.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2200"/>
              <a:buFont typeface="Arimo"/>
              <a:buChar char="●"/>
            </a:pP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Отслеживать заработную плату, вычеты по НДС(2й квартал 2019 Челябинская область - 90,8%)</a:t>
            </a:r>
            <a:r>
              <a:rPr lang="ru-RU" sz="22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, рентабельность</a:t>
            </a: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ru-RU" sz="2200">
                <a:solidFill>
                  <a:srgbClr val="3C1956"/>
                </a:solidFill>
                <a:latin typeface="Arimo"/>
                <a:ea typeface="Arimo"/>
                <a:cs typeface="Arimo"/>
                <a:sym typeface="Arimo"/>
              </a:rPr>
              <a:t>налоговую нагрузку, они не должны сильно (более 20% отличаться от средних значений)</a:t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C195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"/>
          <p:cNvSpPr txBox="1"/>
          <p:nvPr>
            <p:ph type="title"/>
          </p:nvPr>
        </p:nvSpPr>
        <p:spPr>
          <a:xfrm>
            <a:off x="2644425" y="194724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делать предпринимателю, руководителю, собственнику бизнеса: алгоритм действий.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 txBox="1"/>
          <p:nvPr/>
        </p:nvSpPr>
        <p:spPr>
          <a:xfrm>
            <a:off x="1216100" y="1455325"/>
            <a:ext cx="105063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6 причин, почему налоговый консалтинг необходим для бизнеса</a:t>
            </a:r>
            <a:endParaRPr b="1"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1.</a:t>
            </a:r>
            <a:r>
              <a:rPr lang="ru-RU" sz="2400"/>
              <a:t> В условиях ужесточения налогового администрирования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налоговый консалтинг – это единственный способ для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предпринимателей, руководителей, собственников правовыми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средствами </a:t>
            </a:r>
            <a:r>
              <a:rPr b="1" lang="ru-RU" sz="2400"/>
              <a:t>обеспечить бизнесу возможность маневра</a:t>
            </a:r>
            <a:r>
              <a:rPr lang="ru-RU" sz="2400"/>
              <a:t> в условиях,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когда повседневная предпринимательская деятельность находится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под пристальным вниманием налоговых органов.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2. </a:t>
            </a:r>
            <a:r>
              <a:rPr lang="ru-RU" sz="2400"/>
              <a:t>Рост налоговой нагрузки на бизнес существенно снижает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рентабельность. Налоговый консалтинг в этих условиях – способ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сделать налоговую нагрузку</a:t>
            </a:r>
            <a:r>
              <a:rPr lang="ru-RU" sz="2400"/>
              <a:t> даже не оптимальной, а хоть сколь-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нибудь “</a:t>
            </a:r>
            <a:r>
              <a:rPr b="1" lang="ru-RU" sz="2400"/>
              <a:t>подъемной</a:t>
            </a:r>
            <a:r>
              <a:rPr lang="ru-RU" sz="2400"/>
              <a:t>”, не “похоронить” бизнес.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feb277c13_0_3"/>
          <p:cNvSpPr txBox="1"/>
          <p:nvPr>
            <p:ph type="title"/>
          </p:nvPr>
        </p:nvSpPr>
        <p:spPr>
          <a:xfrm>
            <a:off x="2644425" y="194724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делать предпринимателю, руководителю, собственнику бизнеса: алгоритм действий.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5feb277c13_0_3"/>
          <p:cNvSpPr txBox="1"/>
          <p:nvPr/>
        </p:nvSpPr>
        <p:spPr>
          <a:xfrm>
            <a:off x="1216100" y="1455325"/>
            <a:ext cx="105063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6 причин, почему налоговый консалтинг необходим для бизнеса</a:t>
            </a:r>
            <a:endParaRPr b="1"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3. Любая </a:t>
            </a:r>
            <a:r>
              <a:rPr b="1" lang="ru-RU" sz="2400"/>
              <a:t>реструктуризация бизнеса </a:t>
            </a:r>
            <a:r>
              <a:rPr lang="ru-RU" sz="2400"/>
              <a:t>(организационная, договорная,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финансовая) должна сопровождаться налоговым планированием, в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противном случае налоговая нагрузка “съест” весь положительный экономический эффект реструктуризации (см. п. 2.).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4. Налоговый консалтинг необходим когда </a:t>
            </a:r>
            <a:r>
              <a:rPr b="1" lang="ru-RU" sz="2400"/>
              <a:t>открываются новые</a:t>
            </a:r>
            <a:endParaRPr b="1"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бизнес-направления или продумываются сделки нового типа</a:t>
            </a:r>
            <a:r>
              <a:rPr lang="ru-RU" sz="2400"/>
              <a:t>. В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этой ситуации важно гарантировать отсутствие рисков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предъявления налоговыми органами претензий в уклонении от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уплаты налогов.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feb277c13_0_9"/>
          <p:cNvSpPr txBox="1"/>
          <p:nvPr>
            <p:ph type="title"/>
          </p:nvPr>
        </p:nvSpPr>
        <p:spPr>
          <a:xfrm>
            <a:off x="2644425" y="194724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делать предпринимателю, руководителю, собственнику бизнеса: алгоритм действий.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5feb277c13_0_9"/>
          <p:cNvSpPr txBox="1"/>
          <p:nvPr/>
        </p:nvSpPr>
        <p:spPr>
          <a:xfrm>
            <a:off x="1216100" y="1171525"/>
            <a:ext cx="10506300" cy="5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/>
              <a:t>6 причин, почему налоговый консалтинг необходим для бизнеса</a:t>
            </a:r>
            <a:endParaRPr b="1"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5. Поддержка квалифицированных налоговых консультантов необходима </a:t>
            </a:r>
            <a:r>
              <a:rPr b="1" lang="ru-RU" sz="2200"/>
              <a:t>на этапе проверок налоговыми органами бизнеса налогоплательщика. </a:t>
            </a:r>
            <a:r>
              <a:rPr lang="ru-RU" sz="2200"/>
              <a:t>Наша практика показывает, что при участии специалистов по налоговому консалтингу в проверке притязания налоговой инспекции к бизнесу (выраженные в рублях) резко идут на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спад, а позиция проверяющих становится более конструктивной. Они знают, что им придется очень сильно потрудиться, чтобы их требования выглядели обоснованными.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6. Налоговый консалтинг необходим, </a:t>
            </a:r>
            <a:r>
              <a:rPr b="1" lang="ru-RU" sz="2200"/>
              <a:t>когда налогоплательщик не согласен с доначислением</a:t>
            </a:r>
            <a:r>
              <a:rPr lang="ru-RU" sz="2200"/>
              <a:t> налогов, штрафов, пеней по итогам проверки. Специалисты по налоговому консалтингу участвуют в выработке и обосновании правовой позиции, с которой можно выходить в налоговые органы на этапе досудебного урегулирования налогового спора или в суд.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f0f494448_0_0"/>
          <p:cNvSpPr txBox="1"/>
          <p:nvPr>
            <p:ph type="title"/>
          </p:nvPr>
        </p:nvSpPr>
        <p:spPr>
          <a:xfrm>
            <a:off x="2707150" y="173799"/>
            <a:ext cx="8901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Полезные ссылки: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5f0f494448_0_0"/>
          <p:cNvSpPr txBox="1"/>
          <p:nvPr>
            <p:ph idx="1" type="body"/>
          </p:nvPr>
        </p:nvSpPr>
        <p:spPr>
          <a:xfrm>
            <a:off x="2070300" y="875350"/>
            <a:ext cx="9545400" cy="55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Проверка контрагентов:</a:t>
            </a:r>
            <a:endParaRPr b="1"/>
          </a:p>
          <a:p>
            <a:pPr indent="0" lvl="0" marL="2540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https://www.list-org.com/</a:t>
            </a:r>
            <a:endParaRPr/>
          </a:p>
          <a:p>
            <a:pPr indent="0" lvl="0" marL="2540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https://www.rusprofile.ru/</a:t>
            </a:r>
            <a:endParaRPr/>
          </a:p>
          <a:p>
            <a:pPr indent="0" lvl="0" marL="2540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https://pb.nalog.ru/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50">
              <a:solidFill>
                <a:srgbClr val="DD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Этапы отбора на ВНП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https://clck.ru/J3uw6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План проверок на сайте прокуратуры</a:t>
            </a:r>
            <a:endParaRPr b="1"/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https://goo-gl.ru/5BoU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MЕТОДИЧЕСКИЕ РЕКОМЕНДАЦИИ ЦБ ДЛЯ ПРЕДПРИНИМАТЕЛЯ (115 ФЗ)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https://clck.ru/HaG3y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Презентация СДМ банка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https://clck.ru/J2bcg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АнтиФинРазведка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@AntiFinR; </a:t>
            </a:r>
            <a:r>
              <a:rPr b="1" lang="ru-RU"/>
              <a:t>Черная Бухгалтерия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@ProfAudit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lang="ru-RU"/>
              <a:t>Банковский работник 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@okolobanka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d3cedf6e0_0_2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600"/>
              <a:buFont typeface="Arimo"/>
              <a:buNone/>
            </a:pPr>
            <a:r>
              <a:rPr lang="ru-RU">
                <a:solidFill>
                  <a:srgbClr val="3C1956"/>
                </a:solidFill>
              </a:rPr>
              <a:t>Будем рады видеть вас</a:t>
            </a:r>
            <a:endParaRPr>
              <a:solidFill>
                <a:srgbClr val="3C195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600"/>
              <a:buFont typeface="Arimo"/>
              <a:buNone/>
            </a:pPr>
            <a:br>
              <a:rPr lang="ru-RU">
                <a:solidFill>
                  <a:srgbClr val="3C1956"/>
                </a:solidFill>
              </a:rPr>
            </a:br>
            <a:endParaRPr>
              <a:solidFill>
                <a:srgbClr val="3C1956"/>
              </a:solidFill>
            </a:endParaRPr>
          </a:p>
        </p:txBody>
      </p:sp>
      <p:sp>
        <p:nvSpPr>
          <p:cNvPr id="388" name="Google Shape;388;g5d3cedf6e0_0_23"/>
          <p:cNvSpPr txBox="1"/>
          <p:nvPr>
            <p:ph idx="1" type="body"/>
          </p:nvPr>
        </p:nvSpPr>
        <p:spPr>
          <a:xfrm>
            <a:off x="1834125" y="1307375"/>
            <a:ext cx="1004910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aphicFrame>
        <p:nvGraphicFramePr>
          <p:cNvPr id="389" name="Google Shape;389;g5d3cedf6e0_0_23"/>
          <p:cNvGraphicFramePr/>
          <p:nvPr/>
        </p:nvGraphicFramePr>
        <p:xfrm>
          <a:off x="952500" y="130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{0588D70C-8224-4847-8F92-04BCFBE2E46B}</a:tableStyleId>
              </a:tblPr>
              <a:tblGrid>
                <a:gridCol w="5582100"/>
                <a:gridCol w="5348625"/>
              </a:tblGrid>
              <a:tr h="55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none" cap="none" strike="noStrike">
                          <a:solidFill>
                            <a:schemeClr val="lt1"/>
                          </a:solidFill>
                        </a:rPr>
                        <a:t>Нелли Жучкова</a:t>
                      </a:r>
                      <a:endParaRPr b="1" sz="2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https://www.facebook.com/Nelli.Zhuchkova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  <a:hlinkClick r:id="rId4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5"/>
                        </a:rPr>
                        <a:t>https://vk.com/nell.zhuchkova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  <a:hlinkClick r:id="rId6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7"/>
                        </a:rPr>
                        <a:t>https://www.instagram.com/</a:t>
                      </a: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8"/>
                        </a:rPr>
                        <a:t>elli_zhuchkova</a:t>
                      </a: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/</a:t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9"/>
                        </a:rPr>
                        <a:t>http://yustved.ru/</a:t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  <a:hlinkClick r:id="rId10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600" u="sng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none" cap="none" strike="noStrike">
                          <a:solidFill>
                            <a:schemeClr val="lt1"/>
                          </a:solidFill>
                        </a:rPr>
                        <a:t>Марина Назарова </a:t>
                      </a:r>
                      <a:endParaRPr b="1" sz="2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11"/>
                        </a:rPr>
                        <a:t>https://www.instagram.com/uralbuh/</a:t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12"/>
                        </a:rPr>
                        <a:t>https://www.facebook.com/groups/uralbuh/?ref=bookmarks</a:t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13"/>
                        </a:rPr>
                        <a:t>https://vk.com/uralbuh</a:t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2600" u="sng" cap="none" strike="noStrike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14"/>
                        </a:rPr>
                        <a:t>http://uralbuh.ru/</a:t>
                      </a:r>
                      <a:r>
                        <a:rPr b="1" lang="ru-RU" sz="2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</a:t>
                      </a:r>
                      <a:endParaRPr sz="1200" u="none" cap="none" strike="noStrike">
                        <a:solidFill>
                          <a:schemeClr val="dk1"/>
                        </a:solidFill>
                        <a:uFill>
                          <a:noFill/>
                        </a:uFill>
                        <a:latin typeface="Century Gothic"/>
                        <a:ea typeface="Century Gothic"/>
                        <a:cs typeface="Century Gothic"/>
                        <a:sym typeface="Century Gothic"/>
                        <a:hlinkClick r:id="rId15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0" name="Google Shape;390;g5d3cedf6e0_0_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578200" y="4999063"/>
            <a:ext cx="1621900" cy="16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5d3cedf6e0_0_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003600" y="5059450"/>
            <a:ext cx="1501125" cy="15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5d3cedf6e0_0_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33475" y="1307372"/>
            <a:ext cx="1501125" cy="51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5d3cedf6e0_0_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1164925" y="1307375"/>
            <a:ext cx="718299" cy="71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2174850" y="624100"/>
            <a:ext cx="96180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Поводы для блокировки банковских счетов по 115-ФЗ: на что банки готовы закрыть глаза в текущем году.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240"/>
              <a:buFont typeface="Arimo"/>
              <a:buNone/>
            </a:pPr>
            <a:r>
              <a:t/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2589200" y="1607175"/>
            <a:ext cx="89154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Коммерсант 10.09.19: 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Более чем за год существования процедуры исключения из черных списков отказников по антиотмывочному законодательству </a:t>
            </a:r>
            <a:r>
              <a:rPr b="1"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банки реабилитировали</a:t>
            </a: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около </a:t>
            </a:r>
            <a:r>
              <a:rPr b="1"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15 000</a:t>
            </a: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. своих клиентов. ЦБ отмечает, что до разбирательств на уровне межведомственной комиссии дошло значительно меньшее число жалоб, и считает это показателем работы механизма. Однако это капля в море, поскольку, по информации “Ъ”, к настоящему времени </a:t>
            </a:r>
            <a:r>
              <a:rPr b="1"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в черные списки попали до 1 000 000 клиентов банков</a:t>
            </a: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В 2018-2019 годах с блокировками столкнулись 29% предпринимателей, </a:t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70% из них счет блокировали полностью</a:t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14% - без </a:t>
            </a: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объяснения</a:t>
            </a: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причин</a:t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За 8 месяцев 2019 года в Судах рассмотрено 177 дел связанных с блокировками счетов</a:t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7856322a3_0_9"/>
          <p:cNvSpPr txBox="1"/>
          <p:nvPr>
            <p:ph type="title"/>
          </p:nvPr>
        </p:nvSpPr>
        <p:spPr>
          <a:xfrm>
            <a:off x="2174850" y="624100"/>
            <a:ext cx="94545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банков нет единых стандартов и правил по 115-ФЗ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240"/>
              <a:buFont typeface="Arimo"/>
              <a:buNone/>
            </a:pPr>
            <a:r>
              <a:t/>
            </a:r>
            <a:endParaRPr sz="3240">
              <a:solidFill>
                <a:srgbClr val="3C1956"/>
              </a:solidFill>
            </a:endParaRPr>
          </a:p>
        </p:txBody>
      </p:sp>
      <p:sp>
        <p:nvSpPr>
          <p:cNvPr id="191" name="Google Shape;191;g47856322a3_0_9"/>
          <p:cNvSpPr txBox="1"/>
          <p:nvPr>
            <p:ph idx="1" type="body"/>
          </p:nvPr>
        </p:nvSpPr>
        <p:spPr>
          <a:xfrm>
            <a:off x="2589200" y="1607175"/>
            <a:ext cx="89154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АБР (Ассоциация Банков России) провела опрос баков</a:t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Более 43% - отметили отсутствие систематизированных рекомендаций, как и когда отказать клиенту в обслуживании.</a:t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27%  - нет методологической помощи со стороны ЦБ при спорах банков с клиентами. </a:t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18% респондентов указали, что в антиотмывочном законе нет нормы об объеме информирования клиентов о причинах отказа. </a:t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В июне 2018 ЦБ выпустил </a:t>
            </a:r>
            <a:r>
              <a:rPr b="1"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Методические рекомендации</a:t>
            </a:r>
            <a:r>
              <a:rPr lang="ru-RU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для предпринимателей о том, как избежать подозрений банков и блокировки. </a:t>
            </a:r>
            <a:r>
              <a:rPr lang="ru-R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https://clck.ru/HaG3y</a:t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47856322a3_0_19"/>
          <p:cNvPicPr preferRelativeResize="0"/>
          <p:nvPr/>
        </p:nvPicPr>
        <p:blipFill rotWithShape="1">
          <a:blip r:embed="rId3">
            <a:alphaModFix/>
          </a:blip>
          <a:srcRect b="-4170" l="0" r="0" t="19753"/>
          <a:stretch/>
        </p:blipFill>
        <p:spPr>
          <a:xfrm>
            <a:off x="3972150" y="606475"/>
            <a:ext cx="7052900" cy="637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47856322a3_0_19"/>
          <p:cNvSpPr txBox="1"/>
          <p:nvPr>
            <p:ph type="title"/>
          </p:nvPr>
        </p:nvSpPr>
        <p:spPr>
          <a:xfrm>
            <a:off x="2042750" y="117750"/>
            <a:ext cx="98298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ОБЩИЕ РЕКОМЕНДАЦИИ (Инструкция ЦБ)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956"/>
              </a:buClr>
              <a:buSzPts val="3240"/>
              <a:buFont typeface="Arimo"/>
              <a:buNone/>
            </a:pPr>
            <a:r>
              <a:t/>
            </a:r>
            <a:endParaRPr sz="3240">
              <a:solidFill>
                <a:srgbClr val="3C195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4772e2cd2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25" y="0"/>
            <a:ext cx="11660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4772e2cd2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1900" y="304925"/>
            <a:ext cx="2773825" cy="14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4772e2cd2e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950" y="0"/>
            <a:ext cx="1126605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4772e2cd2e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25" y="0"/>
            <a:ext cx="113115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ЮВ+ИЦ">
      <a:dk1>
        <a:srgbClr val="000000"/>
      </a:dk1>
      <a:lt1>
        <a:srgbClr val="3C1956"/>
      </a:lt1>
      <a:dk2>
        <a:srgbClr val="741FC1"/>
      </a:dk2>
      <a:lt2>
        <a:srgbClr val="E3D0F1"/>
      </a:lt2>
      <a:accent1>
        <a:srgbClr val="FC7430"/>
      </a:accent1>
      <a:accent2>
        <a:srgbClr val="7030A0"/>
      </a:accent2>
      <a:accent3>
        <a:srgbClr val="FFFF00"/>
      </a:accent3>
      <a:accent4>
        <a:srgbClr val="6220BA"/>
      </a:accent4>
      <a:accent5>
        <a:srgbClr val="E4EF07"/>
      </a:accent5>
      <a:accent6>
        <a:srgbClr val="6AAC91"/>
      </a:accent6>
      <a:hlink>
        <a:srgbClr val="690AC8"/>
      </a:hlink>
      <a:folHlink>
        <a:srgbClr val="8564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2019-07-12T07:14:48Z</dcterms:created>
  <dc:creator>Пользователь Windows</dc:creator>
</cp:coreProperties>
</file>